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
  </p:notesMasterIdLst>
  <p:handoutMasterIdLst>
    <p:handoutMasterId r:id="rId89"/>
  </p:handoutMasterIdLst>
  <p:sldIdLst>
    <p:sldId id="256" r:id="rId3"/>
    <p:sldId id="471" r:id="rId4"/>
    <p:sldId id="654" r:id="rId5"/>
    <p:sldId id="849" r:id="rId6"/>
    <p:sldId id="319" r:id="rId7"/>
    <p:sldId id="320" r:id="rId8"/>
    <p:sldId id="1237" r:id="rId9"/>
    <p:sldId id="852" r:id="rId11"/>
    <p:sldId id="855" r:id="rId12"/>
    <p:sldId id="853" r:id="rId13"/>
    <p:sldId id="854" r:id="rId14"/>
    <p:sldId id="321" r:id="rId15"/>
    <p:sldId id="323" r:id="rId16"/>
    <p:sldId id="324" r:id="rId17"/>
    <p:sldId id="325" r:id="rId18"/>
    <p:sldId id="328" r:id="rId19"/>
    <p:sldId id="860" r:id="rId20"/>
    <p:sldId id="326" r:id="rId21"/>
    <p:sldId id="676" r:id="rId22"/>
    <p:sldId id="327" r:id="rId23"/>
    <p:sldId id="892" r:id="rId24"/>
    <p:sldId id="871" r:id="rId25"/>
    <p:sldId id="1138" r:id="rId26"/>
    <p:sldId id="924" r:id="rId27"/>
    <p:sldId id="861" r:id="rId28"/>
    <p:sldId id="1139" r:id="rId29"/>
    <p:sldId id="868" r:id="rId30"/>
    <p:sldId id="863" r:id="rId31"/>
    <p:sldId id="864" r:id="rId32"/>
    <p:sldId id="865" r:id="rId33"/>
    <p:sldId id="923" r:id="rId34"/>
    <p:sldId id="866" r:id="rId35"/>
    <p:sldId id="1083" r:id="rId36"/>
    <p:sldId id="905" r:id="rId37"/>
    <p:sldId id="906" r:id="rId38"/>
    <p:sldId id="907" r:id="rId39"/>
    <p:sldId id="908" r:id="rId40"/>
    <p:sldId id="914" r:id="rId41"/>
    <p:sldId id="915" r:id="rId42"/>
    <p:sldId id="911" r:id="rId43"/>
    <p:sldId id="909" r:id="rId44"/>
    <p:sldId id="910" r:id="rId45"/>
    <p:sldId id="912" r:id="rId46"/>
    <p:sldId id="913" r:id="rId47"/>
    <p:sldId id="1198" r:id="rId48"/>
    <p:sldId id="1238" r:id="rId49"/>
    <p:sldId id="1239" r:id="rId50"/>
    <p:sldId id="1240" r:id="rId51"/>
    <p:sldId id="916" r:id="rId52"/>
    <p:sldId id="917" r:id="rId53"/>
    <p:sldId id="329" r:id="rId54"/>
    <p:sldId id="330" r:id="rId55"/>
    <p:sldId id="332" r:id="rId56"/>
    <p:sldId id="333" r:id="rId57"/>
    <p:sldId id="335" r:id="rId58"/>
    <p:sldId id="336" r:id="rId59"/>
    <p:sldId id="337" r:id="rId60"/>
    <p:sldId id="338" r:id="rId61"/>
    <p:sldId id="339" r:id="rId62"/>
    <p:sldId id="340" r:id="rId63"/>
    <p:sldId id="341" r:id="rId64"/>
    <p:sldId id="342" r:id="rId65"/>
    <p:sldId id="343" r:id="rId66"/>
    <p:sldId id="344" r:id="rId67"/>
    <p:sldId id="346" r:id="rId68"/>
    <p:sldId id="345" r:id="rId69"/>
    <p:sldId id="347" r:id="rId70"/>
    <p:sldId id="348" r:id="rId71"/>
    <p:sldId id="349" r:id="rId72"/>
    <p:sldId id="350" r:id="rId73"/>
    <p:sldId id="351" r:id="rId74"/>
    <p:sldId id="918" r:id="rId75"/>
    <p:sldId id="888" r:id="rId76"/>
    <p:sldId id="883" r:id="rId77"/>
    <p:sldId id="355" r:id="rId78"/>
    <p:sldId id="873" r:id="rId79"/>
    <p:sldId id="1073" r:id="rId80"/>
    <p:sldId id="359" r:id="rId81"/>
    <p:sldId id="361" r:id="rId82"/>
    <p:sldId id="362" r:id="rId83"/>
    <p:sldId id="921" r:id="rId84"/>
    <p:sldId id="922" r:id="rId85"/>
    <p:sldId id="363" r:id="rId86"/>
    <p:sldId id="366" r:id="rId87"/>
    <p:sldId id="925"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7.xml"/><Relationship Id="rId89" Type="http://schemas.openxmlformats.org/officeDocument/2006/relationships/handoutMaster" Target="handoutMasters/handoutMaster1.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 loCatId="hierarchy" qsTypeId="urn:microsoft.com/office/officeart/2005/8/quickstyle/simple1" qsCatId="simple" csTypeId="urn:microsoft.com/office/officeart/2005/8/colors/accent1_2" csCatId="accent1" phldr="0"/>
      <dgm:spPr/>
      <dgm:t>
        <a:bodyPr/>
        <a:p>
          <a:endParaRPr lang="en-US"/>
        </a:p>
      </dgm:t>
    </dgm:pt>
    <dgm:pt modelId="{47C757F0-AA23-46BE-9311-EA432CDEEAA1}">
      <dgm:prSet phldrT="[Text]" phldr="0" custT="0"/>
      <dgm:spPr/>
      <dgm:t>
        <a:bodyPr vert="horz" wrap="square"/>
        <a:p>
          <a:pPr>
            <a:lnSpc>
              <a:spcPct val="100000"/>
            </a:lnSpc>
            <a:spcBef>
              <a:spcPct val="0"/>
            </a:spcBef>
            <a:spcAft>
              <a:spcPct val="35000"/>
            </a:spcAft>
          </a:pPr>
          <a:r>
            <a:rPr lang="en-US" altLang="en-US"/>
            <a:t>LLMs</a:t>
          </a:r>
          <a:r>
            <a:rPr lang="en-US" altLang="en-US"/>
            <a:t/>
          </a:r>
          <a:endParaRPr lang="en-US" altLang="en-US"/>
        </a:p>
      </dgm:t>
    </dgm:pt>
    <dgm:pt modelId="{AB39B06D-FE6C-48B2-B5B4-77CD0C8CF7AD}" cxnId="{00913B30-CCF4-4137-A48D-85B83F3493BF}" type="parTrans">
      <dgm:prSet/>
      <dgm:spPr/>
      <dgm:t>
        <a:bodyPr/>
        <a:p>
          <a:endParaRPr lang="en-US"/>
        </a:p>
      </dgm:t>
    </dgm:pt>
    <dgm:pt modelId="{DF0D1C21-B79E-4875-B7FA-EF183CB48B88}" cxnId="{00913B30-CCF4-4137-A48D-85B83F3493BF}" type="sibTrans">
      <dgm:prSet/>
      <dgm:spPr/>
      <dgm:t>
        <a:bodyPr/>
        <a:p>
          <a:endParaRPr lang="en-US"/>
        </a:p>
      </dgm:t>
    </dgm:pt>
    <dgm:pt modelId="{12714FC6-8B41-47E5-91DD-F02D34D23B93}">
      <dgm:prSet phldrT="[Text]" phldr="0" custT="0"/>
      <dgm:spPr/>
      <dgm:t>
        <a:bodyPr vert="horz" wrap="square"/>
        <a:p>
          <a:pPr>
            <a:lnSpc>
              <a:spcPct val="100000"/>
            </a:lnSpc>
            <a:spcBef>
              <a:spcPct val="0"/>
            </a:spcBef>
            <a:spcAft>
              <a:spcPct val="35000"/>
            </a:spcAft>
          </a:pPr>
          <a:r>
            <a:rPr lang="en-US"/>
            <a:t>Base LLM</a:t>
          </a:r>
          <a:r>
            <a:rPr lang="en-US"/>
            <a:t/>
          </a:r>
          <a:endParaRPr lang="en-US"/>
        </a:p>
      </dgm:t>
    </dgm:pt>
    <dgm:pt modelId="{EACD17F5-D793-4A43-B489-D1804D50CFEF}" cxnId="{803193BF-719B-475C-BC5F-EF459950F034}" type="parTrans">
      <dgm:prSet/>
      <dgm:spPr/>
      <dgm:t>
        <a:bodyPr/>
        <a:p>
          <a:endParaRPr lang="en-US"/>
        </a:p>
      </dgm:t>
    </dgm:pt>
    <dgm:pt modelId="{FA45D93F-0724-4936-AA45-E6762732A19D}" cxnId="{803193BF-719B-475C-BC5F-EF459950F034}" type="sibTrans">
      <dgm:prSet/>
      <dgm:spPr/>
      <dgm:t>
        <a:bodyPr/>
        <a:p>
          <a:endParaRPr lang="en-US"/>
        </a:p>
      </dgm:t>
    </dgm:pt>
    <dgm:pt modelId="{4EC42421-831D-4CD3-8215-2AF4300F9C01}">
      <dgm:prSet phldrT="[Text]" phldr="0" custT="0"/>
      <dgm:spPr/>
      <dgm:t>
        <a:bodyPr vert="horz" wrap="square"/>
        <a:p>
          <a:pPr>
            <a:lnSpc>
              <a:spcPct val="100000"/>
            </a:lnSpc>
            <a:spcBef>
              <a:spcPct val="0"/>
            </a:spcBef>
            <a:spcAft>
              <a:spcPct val="35000"/>
            </a:spcAft>
          </a:pPr>
          <a:r>
            <a:rPr lang="en-US"/>
            <a:t>Instruct </a:t>
          </a:r>
          <a:r>
            <a:rPr lang="en-US"/>
            <a:t>LLM</a:t>
          </a:r>
          <a:r>
            <a:rPr lang="en-US"/>
            <a:t/>
          </a:r>
          <a:endParaRPr lang="en-US"/>
        </a:p>
      </dgm:t>
    </dgm:pt>
    <dgm:pt modelId="{8D5FB264-0A5C-4C3A-85B7-453D9BD837DF}" cxnId="{E57F6606-00EC-4BC8-8D6C-4C0E13FA1709}" type="parTrans">
      <dgm:prSet/>
      <dgm:spPr/>
      <dgm:t>
        <a:bodyPr/>
        <a:p>
          <a:endParaRPr lang="en-US"/>
        </a:p>
      </dgm:t>
    </dgm:pt>
    <dgm:pt modelId="{A1825131-D805-48C8-BFCE-E45C02E6F5CE}" cxnId="{E57F6606-00EC-4BC8-8D6C-4C0E13FA1709}" type="sibTrans">
      <dgm:prSet/>
      <dgm:spPr/>
      <dgm:t>
        <a:bodyPr/>
        <a:p>
          <a:endParaRPr 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2"/>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2">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2"/>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2">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0E819307-1B4E-434E-BA76-D5A4192B0663}" type="pres">
      <dgm:prSet presAssocID="{47C757F0-AA23-46BE-9311-EA432CDEEAA1}" presName="hierChild3" presStyleCnt="0"/>
      <dgm:spPr/>
    </dgm:pt>
  </dgm:ptLst>
  <dgm:cxnLst>
    <dgm:cxn modelId="{00913B30-CCF4-4137-A48D-85B83F3493BF}" srcId="{A77D31B3-3808-4FBA-8FA4-CC8D448A173E}" destId="{47C757F0-AA23-46BE-9311-EA432CDEEAA1}" srcOrd="0" destOrd="0" parTransId="{AB39B06D-FE6C-48B2-B5B4-77CD0C8CF7AD}" sibTransId="{DF0D1C21-B79E-4875-B7FA-EF183CB48B88}"/>
    <dgm:cxn modelId="{803193BF-719B-475C-BC5F-EF459950F034}" srcId="{47C757F0-AA23-46BE-9311-EA432CDEEAA1}" destId="{12714FC6-8B41-47E5-91DD-F02D34D23B93}" srcOrd="0" destOrd="0" parTransId="{EACD17F5-D793-4A43-B489-D1804D50CFEF}" sibTransId="{FA45D93F-0724-4936-AA45-E6762732A19D}"/>
    <dgm:cxn modelId="{E57F6606-00EC-4BC8-8D6C-4C0E13FA1709}" srcId="{47C757F0-AA23-46BE-9311-EA432CDEEAA1}" destId="{4EC42421-831D-4CD3-8215-2AF4300F9C01}" srcOrd="1" destOrd="0" parTransId="{8D5FB264-0A5C-4C3A-85B7-453D9BD837DF}" sibTransId="{A1825131-D805-48C8-BFCE-E45C02E6F5CE}"/>
    <dgm:cxn modelId="{A981D276-4EE2-49FF-A838-F95C49F68080}" type="presOf" srcId="{A77D31B3-3808-4FBA-8FA4-CC8D448A173E}" destId="{E498DC9C-C5AC-4482-A26F-3B99DC5D79F0}" srcOrd="0" destOrd="0" presId="urn:microsoft.com/office/officeart/2005/8/layout/orgChart1"/>
    <dgm:cxn modelId="{85370FA6-FA71-45D3-8DD4-62CB9C4E587A}" type="presParOf" srcId="{E498DC9C-C5AC-4482-A26F-3B99DC5D79F0}" destId="{F728C3E8-5128-4BB6-90CC-A86769ECE335}" srcOrd="0" destOrd="0" presId="urn:microsoft.com/office/officeart/2005/8/layout/orgChart1"/>
    <dgm:cxn modelId="{E4771FBC-0128-40C9-AA21-96B8C56AE0AC}" type="presParOf" srcId="{F728C3E8-5128-4BB6-90CC-A86769ECE335}" destId="{79147750-B6BF-43FD-83A0-7ACDC9B53EFF}" srcOrd="0" destOrd="0" presId="urn:microsoft.com/office/officeart/2005/8/layout/orgChart1"/>
    <dgm:cxn modelId="{A6160BCB-EEE7-48F4-A619-CCF9C1D309D2}" type="presOf" srcId="{47C757F0-AA23-46BE-9311-EA432CDEEAA1}" destId="{79147750-B6BF-43FD-83A0-7ACDC9B53EFF}" srcOrd="0" destOrd="0" presId="urn:microsoft.com/office/officeart/2005/8/layout/orgChart1"/>
    <dgm:cxn modelId="{D7E6EDC2-F3AB-4412-9533-597FA2863556}" type="presParOf" srcId="{79147750-B6BF-43FD-83A0-7ACDC9B53EFF}" destId="{AE79172D-D441-42BB-84EA-E3D989670DED}" srcOrd="0" destOrd="0" presId="urn:microsoft.com/office/officeart/2005/8/layout/orgChart1"/>
    <dgm:cxn modelId="{B6BB0E3A-4DB0-4917-863D-C5247E7EDE93}" type="presOf" srcId="{47C757F0-AA23-46BE-9311-EA432CDEEAA1}" destId="{AE79172D-D441-42BB-84EA-E3D989670DED}" srcOrd="0" destOrd="0" presId="urn:microsoft.com/office/officeart/2005/8/layout/orgChart1"/>
    <dgm:cxn modelId="{2201A7B7-2973-4A68-98D5-1A6EA333CD67}" type="presParOf" srcId="{79147750-B6BF-43FD-83A0-7ACDC9B53EFF}" destId="{86420519-308D-4A6A-8FEA-6FB2E39BA448}" srcOrd="1" destOrd="0" presId="urn:microsoft.com/office/officeart/2005/8/layout/orgChart1"/>
    <dgm:cxn modelId="{77D6D442-8477-494C-A32C-074795CF82AB}" type="presOf" srcId="{47C757F0-AA23-46BE-9311-EA432CDEEAA1}" destId="{86420519-308D-4A6A-8FEA-6FB2E39BA448}" srcOrd="0" destOrd="0" presId="urn:microsoft.com/office/officeart/2005/8/layout/orgChart1"/>
    <dgm:cxn modelId="{FDBDDB06-0737-4C38-9A26-3AE689671893}" type="presParOf" srcId="{F728C3E8-5128-4BB6-90CC-A86769ECE335}" destId="{9A0FF10C-81C7-47CD-A320-768F2009480B}" srcOrd="1" destOrd="0" presId="urn:microsoft.com/office/officeart/2005/8/layout/orgChart1"/>
    <dgm:cxn modelId="{987C2C9B-B374-4510-BB2B-2AC5AE225350}" type="presParOf" srcId="{9A0FF10C-81C7-47CD-A320-768F2009480B}" destId="{6A259130-4455-44E0-969B-948D1249687E}" srcOrd="0" destOrd="1" presId="urn:microsoft.com/office/officeart/2005/8/layout/orgChart1"/>
    <dgm:cxn modelId="{F1512691-62C4-4A24-A098-AAC57DC31DC9}" type="presOf" srcId="{EACD17F5-D793-4A43-B489-D1804D50CFEF}" destId="{6A259130-4455-44E0-969B-948D1249687E}" srcOrd="0" destOrd="0" presId="urn:microsoft.com/office/officeart/2005/8/layout/orgChart1"/>
    <dgm:cxn modelId="{9BDE5F82-0423-41BD-880E-F26B30FC9A72}" type="presParOf" srcId="{9A0FF10C-81C7-47CD-A320-768F2009480B}" destId="{D6C5C065-A308-417C-8ECC-04FC2BEC646C}" srcOrd="1" destOrd="1" presId="urn:microsoft.com/office/officeart/2005/8/layout/orgChart1"/>
    <dgm:cxn modelId="{2A28C5FE-8C89-42EB-BE3A-E3DE9385CBF2}" type="presParOf" srcId="{D6C5C065-A308-417C-8ECC-04FC2BEC646C}" destId="{E36491EF-5019-46FD-BC82-1BD579B9EE0E}" srcOrd="0" destOrd="1" presId="urn:microsoft.com/office/officeart/2005/8/layout/orgChart1"/>
    <dgm:cxn modelId="{117EB552-E156-4DE5-A12B-38CD3FFC513E}" type="presOf" srcId="{12714FC6-8B41-47E5-91DD-F02D34D23B93}" destId="{E36491EF-5019-46FD-BC82-1BD579B9EE0E}" srcOrd="0" destOrd="0" presId="urn:microsoft.com/office/officeart/2005/8/layout/orgChart1"/>
    <dgm:cxn modelId="{62F6CDAA-7B84-42A0-9DEC-F8C7A79363BA}" type="presParOf" srcId="{E36491EF-5019-46FD-BC82-1BD579B9EE0E}" destId="{43B7C837-49D6-40CE-BBAB-953D9E4BA7ED}" srcOrd="0" destOrd="0" presId="urn:microsoft.com/office/officeart/2005/8/layout/orgChart1"/>
    <dgm:cxn modelId="{3CCCE014-D877-4B3D-A568-4945E4D9ABD9}" type="presOf" srcId="{12714FC6-8B41-47E5-91DD-F02D34D23B93}" destId="{43B7C837-49D6-40CE-BBAB-953D9E4BA7ED}" srcOrd="0" destOrd="0" presId="urn:microsoft.com/office/officeart/2005/8/layout/orgChart1"/>
    <dgm:cxn modelId="{8C61546D-7459-41C3-882E-CC8D9311C505}" type="presParOf" srcId="{E36491EF-5019-46FD-BC82-1BD579B9EE0E}" destId="{9A037140-9B69-4B9F-A134-F2F2EB0F2E32}" srcOrd="1" destOrd="0" presId="urn:microsoft.com/office/officeart/2005/8/layout/orgChart1"/>
    <dgm:cxn modelId="{BCE9ED77-A5E0-42F8-8E55-41834E1045CE}" type="presOf" srcId="{12714FC6-8B41-47E5-91DD-F02D34D23B93}" destId="{9A037140-9B69-4B9F-A134-F2F2EB0F2E32}" srcOrd="0" destOrd="0" presId="urn:microsoft.com/office/officeart/2005/8/layout/orgChart1"/>
    <dgm:cxn modelId="{55CF8F4E-AE42-411F-8F07-14092936CBEE}" type="presParOf" srcId="{D6C5C065-A308-417C-8ECC-04FC2BEC646C}" destId="{FA37AA5D-87C2-47F6-9B72-B753C073E744}" srcOrd="1" destOrd="1" presId="urn:microsoft.com/office/officeart/2005/8/layout/orgChart1"/>
    <dgm:cxn modelId="{91C8B8D9-4BE8-4959-9952-35C86A27C255}" type="presParOf" srcId="{D6C5C065-A308-417C-8ECC-04FC2BEC646C}" destId="{A7309641-2A58-41EA-9E42-56812CF298ED}" srcOrd="2" destOrd="1" presId="urn:microsoft.com/office/officeart/2005/8/layout/orgChart1"/>
    <dgm:cxn modelId="{8161AD39-D1B2-4283-8FAA-F82A974A66DF}" type="presParOf" srcId="{9A0FF10C-81C7-47CD-A320-768F2009480B}" destId="{F492B679-3C8C-4E72-95A8-8B81298826E7}" srcOrd="2" destOrd="1" presId="urn:microsoft.com/office/officeart/2005/8/layout/orgChart1"/>
    <dgm:cxn modelId="{C2096F4C-E531-4700-9357-E66FCF511BC2}" type="presOf" srcId="{8D5FB264-0A5C-4C3A-85B7-453D9BD837DF}" destId="{F492B679-3C8C-4E72-95A8-8B81298826E7}" srcOrd="0" destOrd="0" presId="urn:microsoft.com/office/officeart/2005/8/layout/orgChart1"/>
    <dgm:cxn modelId="{8D38A2C0-0F8A-4C11-B985-A0920631063F}" type="presParOf" srcId="{9A0FF10C-81C7-47CD-A320-768F2009480B}" destId="{C6F584B9-7EA2-46D8-913B-8F508509ECAB}" srcOrd="3" destOrd="1" presId="urn:microsoft.com/office/officeart/2005/8/layout/orgChart1"/>
    <dgm:cxn modelId="{AD72CEF9-4E27-4D57-9EC1-8848C5856901}" type="presParOf" srcId="{C6F584B9-7EA2-46D8-913B-8F508509ECAB}" destId="{6CAD9CE6-86A1-4F7D-98A6-3AF53F55F9E3}" srcOrd="0" destOrd="3" presId="urn:microsoft.com/office/officeart/2005/8/layout/orgChart1"/>
    <dgm:cxn modelId="{BE64A718-C069-4391-8910-54E2EF173031}" type="presOf" srcId="{4EC42421-831D-4CD3-8215-2AF4300F9C01}" destId="{6CAD9CE6-86A1-4F7D-98A6-3AF53F55F9E3}" srcOrd="0" destOrd="0" presId="urn:microsoft.com/office/officeart/2005/8/layout/orgChart1"/>
    <dgm:cxn modelId="{5729806E-C027-413D-9D24-F61CDB31109A}" type="presParOf" srcId="{6CAD9CE6-86A1-4F7D-98A6-3AF53F55F9E3}" destId="{08A0D1D2-3A20-4D63-8E35-B7C8B6B16D48}" srcOrd="0" destOrd="0" presId="urn:microsoft.com/office/officeart/2005/8/layout/orgChart1"/>
    <dgm:cxn modelId="{1FAFFE7D-9805-4766-96C7-13205D4D05F5}" type="presOf" srcId="{4EC42421-831D-4CD3-8215-2AF4300F9C01}" destId="{08A0D1D2-3A20-4D63-8E35-B7C8B6B16D48}" srcOrd="0" destOrd="0" presId="urn:microsoft.com/office/officeart/2005/8/layout/orgChart1"/>
    <dgm:cxn modelId="{F6C5DF90-793B-4C7B-B3AF-811101AFA7CC}" type="presParOf" srcId="{6CAD9CE6-86A1-4F7D-98A6-3AF53F55F9E3}" destId="{6238C53E-A961-488B-8FBD-6EC13507B069}" srcOrd="1" destOrd="0" presId="urn:microsoft.com/office/officeart/2005/8/layout/orgChart1"/>
    <dgm:cxn modelId="{A831C7E6-FC02-46CD-911C-BDE4876166C4}" type="presOf" srcId="{4EC42421-831D-4CD3-8215-2AF4300F9C01}" destId="{6238C53E-A961-488B-8FBD-6EC13507B069}" srcOrd="0" destOrd="0" presId="urn:microsoft.com/office/officeart/2005/8/layout/orgChart1"/>
    <dgm:cxn modelId="{6FACF87E-5673-4CF6-A806-29933F369CE8}" type="presParOf" srcId="{C6F584B9-7EA2-46D8-913B-8F508509ECAB}" destId="{A9C46FD3-3BE9-4E6E-BFF6-B0B42B13F857}" srcOrd="1" destOrd="3" presId="urn:microsoft.com/office/officeart/2005/8/layout/orgChart1"/>
    <dgm:cxn modelId="{366A13A5-6102-4F9F-ABE2-CA3A7FDC77B5}" type="presParOf" srcId="{C6F584B9-7EA2-46D8-913B-8F508509ECAB}" destId="{A663BBFB-A120-4F5B-82EC-DB644DB9966B}" srcOrd="2" destOrd="3" presId="urn:microsoft.com/office/officeart/2005/8/layout/orgChart1"/>
    <dgm:cxn modelId="{A9D23E49-3BDF-4FAA-93BA-A4197F249DA1}" type="presParOf" srcId="{F728C3E8-5128-4BB6-90CC-A86769ECE335}" destId="{0E819307-1B4E-434E-BA76-D5A4192B0663}"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31530" cy="4996180"/>
        <a:chOff x="0" y="0"/>
        <a:chExt cx="8431530" cy="4996180"/>
      </a:xfrm>
    </dsp:grpSpPr>
    <dsp:sp modelId="{6A259130-4455-44E0-969B-948D1249687E}">
      <dsp:nvSpPr>
        <dsp:cNvPr id="5" name="Freeform 4"/>
        <dsp:cNvSpPr/>
      </dsp:nvSpPr>
      <dsp:spPr bwMode="white">
        <a:xfrm>
          <a:off x="1907586" y="2097497"/>
          <a:ext cx="2308179" cy="801186"/>
        </a:xfrm>
        <a:custGeom>
          <a:avLst/>
          <a:gdLst/>
          <a:ahLst/>
          <a:cxnLst/>
          <a:pathLst>
            <a:path w="3635" h="1262">
              <a:moveTo>
                <a:pt x="3635" y="0"/>
              </a:moveTo>
              <a:lnTo>
                <a:pt x="3635" y="631"/>
              </a:lnTo>
              <a:lnTo>
                <a:pt x="0" y="631"/>
              </a:lnTo>
              <a:lnTo>
                <a:pt x="0" y="1262"/>
              </a:lnTo>
            </a:path>
          </a:pathLst>
        </a:custGeom>
      </dsp:spPr>
      <dsp:style>
        <a:lnRef idx="2">
          <a:schemeClr val="accent1">
            <a:shade val="60000"/>
          </a:schemeClr>
        </a:lnRef>
        <a:fillRef idx="0">
          <a:schemeClr val="accent1"/>
        </a:fillRef>
        <a:effectRef idx="0">
          <a:scrgbClr r="0" g="0" b="0"/>
        </a:effectRef>
        <a:fontRef idx="minor"/>
      </dsp:style>
      <dsp:txXfrm>
        <a:off x="1907586" y="2097497"/>
        <a:ext cx="2308179" cy="801186"/>
      </dsp:txXfrm>
    </dsp:sp>
    <dsp:sp modelId="{F492B679-3C8C-4E72-95A8-8B81298826E7}">
      <dsp:nvSpPr>
        <dsp:cNvPr id="8" name="Freeform 7"/>
        <dsp:cNvSpPr/>
      </dsp:nvSpPr>
      <dsp:spPr bwMode="white">
        <a:xfrm>
          <a:off x="4215765" y="2097497"/>
          <a:ext cx="2308179" cy="801186"/>
        </a:xfrm>
        <a:custGeom>
          <a:avLst/>
          <a:gdLst/>
          <a:ahLst/>
          <a:cxnLst/>
          <a:pathLst>
            <a:path w="3635" h="1262">
              <a:moveTo>
                <a:pt x="0" y="0"/>
              </a:moveTo>
              <a:lnTo>
                <a:pt x="0" y="631"/>
              </a:lnTo>
              <a:lnTo>
                <a:pt x="3635" y="631"/>
              </a:lnTo>
              <a:lnTo>
                <a:pt x="3635" y="1262"/>
              </a:lnTo>
            </a:path>
          </a:pathLst>
        </a:custGeom>
      </dsp:spPr>
      <dsp:style>
        <a:lnRef idx="2">
          <a:schemeClr val="accent1">
            <a:shade val="60000"/>
          </a:schemeClr>
        </a:lnRef>
        <a:fillRef idx="0">
          <a:schemeClr val="accent1"/>
        </a:fillRef>
        <a:effectRef idx="0">
          <a:scrgbClr r="0" g="0" b="0"/>
        </a:effectRef>
        <a:fontRef idx="minor"/>
      </dsp:style>
      <dsp:txXfrm>
        <a:off x="4215765" y="2097497"/>
        <a:ext cx="2308179" cy="801186"/>
      </dsp:txXfrm>
    </dsp:sp>
    <dsp:sp modelId="{AE79172D-D441-42BB-84EA-E3D989670DED}">
      <dsp:nvSpPr>
        <dsp:cNvPr id="3" name="Rectangles 2"/>
        <dsp:cNvSpPr/>
      </dsp:nvSpPr>
      <dsp:spPr bwMode="white">
        <a:xfrm>
          <a:off x="2308179" y="189911"/>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ltLang="en-US"/>
            <a:t>LLMs</a:t>
          </a:r>
          <a:endParaRPr lang="en-US" altLang="en-US"/>
        </a:p>
      </dsp:txBody>
      <dsp:txXfrm>
        <a:off x="2308179" y="189911"/>
        <a:ext cx="3815172" cy="1907586"/>
      </dsp:txXfrm>
    </dsp:sp>
    <dsp:sp modelId="{43B7C837-49D6-40CE-BBAB-953D9E4BA7ED}">
      <dsp:nvSpPr>
        <dsp:cNvPr id="6" name="Rectangles 5"/>
        <dsp:cNvSpPr/>
      </dsp:nvSpPr>
      <dsp:spPr bwMode="white">
        <a:xfrm>
          <a:off x="0"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Base LLM</a:t>
          </a:r>
          <a:endParaRPr lang="en-US"/>
        </a:p>
      </dsp:txBody>
      <dsp:txXfrm>
        <a:off x="0" y="2898683"/>
        <a:ext cx="3815172" cy="1907586"/>
      </dsp:txXfrm>
    </dsp:sp>
    <dsp:sp modelId="{08A0D1D2-3A20-4D63-8E35-B7C8B6B16D48}">
      <dsp:nvSpPr>
        <dsp:cNvPr id="9" name="Rectangles 8"/>
        <dsp:cNvSpPr/>
      </dsp:nvSpPr>
      <dsp:spPr bwMode="white">
        <a:xfrm>
          <a:off x="4616358"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Instruct </a:t>
          </a:r>
          <a:r>
            <a:rPr lang="en-US"/>
            <a:t>LLM</a:t>
          </a:r>
          <a:endParaRPr lang="en-US"/>
        </a:p>
      </dsp:txBody>
      <dsp:txXfrm>
        <a:off x="4616358" y="2898683"/>
        <a:ext cx="3815172" cy="1907586"/>
      </dsp:txXfrm>
    </dsp:sp>
    <dsp:sp modelId="{86420519-308D-4A6A-8FEA-6FB2E39BA448}">
      <dsp:nvSpPr>
        <dsp:cNvPr id="4" name="Rectangles 3" hidden="1"/>
        <dsp:cNvSpPr/>
      </dsp:nvSpPr>
      <dsp:spPr>
        <a:xfrm>
          <a:off x="2308179" y="189911"/>
          <a:ext cx="763034" cy="1907586"/>
        </a:xfrm>
        <a:prstGeom prst="rect">
          <a:avLst/>
        </a:prstGeom>
      </dsp:spPr>
      <dsp:txXfrm>
        <a:off x="2308179" y="189911"/>
        <a:ext cx="763034" cy="1907586"/>
      </dsp:txXfrm>
    </dsp:sp>
    <dsp:sp modelId="{9A037140-9B69-4B9F-A134-F2F2EB0F2E32}">
      <dsp:nvSpPr>
        <dsp:cNvPr id="7" name="Rectangles 6" hidden="1"/>
        <dsp:cNvSpPr/>
      </dsp:nvSpPr>
      <dsp:spPr>
        <a:xfrm>
          <a:off x="0" y="2898683"/>
          <a:ext cx="763034" cy="1907586"/>
        </a:xfrm>
        <a:prstGeom prst="rect">
          <a:avLst/>
        </a:prstGeom>
      </dsp:spPr>
      <dsp:txXfrm>
        <a:off x="0" y="2898683"/>
        <a:ext cx="763034" cy="1907586"/>
      </dsp:txXfrm>
    </dsp:sp>
    <dsp:sp modelId="{6238C53E-A961-488B-8FBD-6EC13507B069}">
      <dsp:nvSpPr>
        <dsp:cNvPr id="10" name="Rectangles 9" hidden="1"/>
        <dsp:cNvSpPr/>
      </dsp:nvSpPr>
      <dsp:spPr>
        <a:xfrm>
          <a:off x="4616358" y="2898683"/>
          <a:ext cx="763034" cy="1907586"/>
        </a:xfrm>
        <a:prstGeom prst="rect">
          <a:avLst/>
        </a:prstGeom>
      </dsp:spPr>
      <dsp:txXfrm>
        <a:off x="4616358" y="2898683"/>
        <a:ext cx="763034" cy="190758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3" name="Shape 563"/>
        <p:cNvGrpSpPr/>
        <p:nvPr/>
      </p:nvGrpSpPr>
      <p:grpSpPr>
        <a:xfrm>
          <a:off x="0" y="0"/>
          <a:ext cx="0" cy="0"/>
          <a:chOff x="0" y="0"/>
          <a:chExt cx="0" cy="0"/>
        </a:xfrm>
      </p:grpSpPr>
      <p:sp>
        <p:nvSpPr>
          <p:cNvPr id="564" name="Google Shape;564;g30abce0bbc2_0_92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65" name="Google Shape;565;g30abce0bbc2_0_9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Arr, matey! Pirate English be the language spoken by swashbucklin' pirates on the high seas. It's a whimsical and playful way of talkin', full of colorful phrases, nautical terms, and hearty "Arrrrs!" If ye want to sound like a true buccaneer, give it a try! 🏴‍☠️⚓</a:t>
            </a:r>
            <a:endParaRPr lang="en-US"/>
          </a:p>
          <a:p>
            <a:endParaRPr lang="en-US"/>
          </a:p>
          <a:p>
            <a:r>
              <a:rPr lang="en-US"/>
              <a:t>If ye be lookin' to translate words into Pirate Speak, ye can use this [Pirate Speak Translator](https://lingojam.com/PirateSpeak). Fair winds and follow the stars, me heartie! 🌊🗺️</a:t>
            </a:r>
            <a:endParaRPr lang="en-US"/>
          </a:p>
          <a:p>
            <a:endParaRPr lang="en-US"/>
          </a:p>
          <a:p>
            <a:r>
              <a:rPr lang="en-US"/>
              <a:t>Source: Conversation with Copilot, 7/14/2024</a:t>
            </a:r>
            <a:endParaRPr lang="en-US"/>
          </a:p>
          <a:p>
            <a:r>
              <a:rPr lang="en-US"/>
              <a:t>(1) Pirate Speak Translator ― LingoJam. https://lingojam.com/PirateSpeak.</a:t>
            </a:r>
            <a:endParaRPr lang="en-US"/>
          </a:p>
          <a:p>
            <a:r>
              <a:rPr lang="en-US"/>
              <a:t>(2) PIRATE definition and meaning | Collins English Dictionary. https://www.collinsdictionary.com/dictionary/english/pirate.</a:t>
            </a:r>
            <a:endParaRPr lang="en-US"/>
          </a:p>
          <a:p>
            <a:r>
              <a:rPr lang="en-US"/>
              <a:t>(3) pirate noun - Definition, pictures, pronunciation and usage notes .... https://www.oxfordlearnersdictionaries.com/definition/english/pirate_1.</a:t>
            </a:r>
            <a:endParaRPr lang="en-US"/>
          </a:p>
          <a:p>
            <a:r>
              <a:rPr lang="en-US"/>
              <a:t>(4) PIRATE | definition in the Cambridge English Dictionary. https://dictionary.cambridge.org/us/dictionary/english/pirate.</a:t>
            </a:r>
            <a:endParaRPr lang="en-US"/>
          </a:p>
          <a:p>
            <a:r>
              <a:rPr lang="en-US"/>
              <a:t>(5) Pirate Monkeyness Insults and Translations. https://pirate.monkeyness.com/translate.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wmf"/><Relationship Id="rId3" Type="http://schemas.openxmlformats.org/officeDocument/2006/relationships/oleObject" Target="../embeddings/oleObject1.bin"/><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webp"/><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jpeg"/><Relationship Id="rId1" Type="http://schemas.openxmlformats.org/officeDocument/2006/relationships/image" Target="../media/image78.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t>Motaz Saad</a:t>
            </a:r>
            <a:endParaRPr 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pic>
        <p:nvPicPr>
          <p:cNvPr id="3" name="Picture 2"/>
          <p:cNvPicPr>
            <a:picLocks noChangeAspect="1"/>
          </p:cNvPicPr>
          <p:nvPr/>
        </p:nvPicPr>
        <p:blipFill>
          <a:blip r:embed="rId1"/>
          <a:stretch>
            <a:fillRect/>
          </a:stretch>
        </p:blipFill>
        <p:spPr>
          <a:xfrm>
            <a:off x="501650" y="1425575"/>
            <a:ext cx="10852150" cy="522732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(Gemini Web App)</a:t>
            </a:r>
            <a:endParaRPr lang="en-US"/>
          </a:p>
        </p:txBody>
      </p:sp>
      <p:pic>
        <p:nvPicPr>
          <p:cNvPr id="3" name="Picture 2"/>
          <p:cNvPicPr>
            <a:picLocks noChangeAspect="1"/>
          </p:cNvPicPr>
          <p:nvPr/>
        </p:nvPicPr>
        <p:blipFill>
          <a:blip r:embed="rId1"/>
          <a:stretch>
            <a:fillRect/>
          </a:stretch>
        </p:blipFill>
        <p:spPr>
          <a:xfrm>
            <a:off x="1104900" y="1965960"/>
            <a:ext cx="9981565" cy="469455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Generative AI is also a developer tool</a:t>
            </a:r>
            <a:endParaRPr lang="en-US"/>
          </a:p>
        </p:txBody>
      </p:sp>
      <p:pic>
        <p:nvPicPr>
          <p:cNvPr id="4" name="Content Placeholder 3"/>
          <p:cNvPicPr>
            <a:picLocks noChangeAspect="1"/>
          </p:cNvPicPr>
          <p:nvPr>
            <p:ph idx="1"/>
          </p:nvPr>
        </p:nvPicPr>
        <p:blipFill>
          <a:blip r:embed="rId1"/>
          <a:stretch>
            <a:fillRect/>
          </a:stretch>
        </p:blipFill>
        <p:spPr>
          <a:xfrm>
            <a:off x="938530" y="1884045"/>
            <a:ext cx="9688195" cy="4526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How generative AI works</a:t>
            </a:r>
            <a:endParaRPr lang="en-US"/>
          </a:p>
        </p:txBody>
      </p:sp>
      <p:sp>
        <p:nvSpPr>
          <p:cNvPr id="3" name="Content Placeholder 2"/>
          <p:cNvSpPr>
            <a:spLocks noGrp="1"/>
          </p:cNvSpPr>
          <p:nvPr>
            <p:ph idx="1"/>
          </p:nvPr>
        </p:nvSpPr>
        <p:spPr>
          <a:xfrm>
            <a:off x="838200" y="1825625"/>
            <a:ext cx="2965450" cy="4351655"/>
          </a:xfrm>
        </p:spPr>
        <p:txBody>
          <a:bodyPr/>
          <a:p>
            <a:r>
              <a:rPr lang="en-US"/>
              <a:t>AI is a set of tools </a:t>
            </a:r>
            <a:endParaRPr lang="en-US"/>
          </a:p>
        </p:txBody>
      </p:sp>
      <p:pic>
        <p:nvPicPr>
          <p:cNvPr id="4" name="Picture 3"/>
          <p:cNvPicPr>
            <a:picLocks noChangeAspect="1"/>
          </p:cNvPicPr>
          <p:nvPr/>
        </p:nvPicPr>
        <p:blipFill>
          <a:blip r:embed="rId1"/>
          <a:stretch>
            <a:fillRect/>
          </a:stretch>
        </p:blipFill>
        <p:spPr>
          <a:xfrm>
            <a:off x="5014595" y="949960"/>
            <a:ext cx="7177405" cy="578866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pic>
        <p:nvPicPr>
          <p:cNvPr id="4" name="Picture 3"/>
          <p:cNvPicPr>
            <a:picLocks noChangeAspect="1"/>
          </p:cNvPicPr>
          <p:nvPr/>
        </p:nvPicPr>
        <p:blipFill>
          <a:blip r:embed="rId1"/>
          <a:stretch>
            <a:fillRect/>
          </a:stretch>
        </p:blipFill>
        <p:spPr>
          <a:xfrm>
            <a:off x="2750820" y="2377440"/>
            <a:ext cx="6690360" cy="21031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graphicFrame>
        <p:nvGraphicFramePr>
          <p:cNvPr id="4" name="Content Placeholder 3"/>
          <p:cNvGraphicFramePr/>
          <p:nvPr>
            <p:ph idx="1"/>
          </p:nvPr>
        </p:nvGraphicFramePr>
        <p:xfrm>
          <a:off x="838200" y="1825625"/>
          <a:ext cx="10220325" cy="4175760"/>
        </p:xfrm>
        <a:graphic>
          <a:graphicData uri="http://schemas.openxmlformats.org/drawingml/2006/table">
            <a:tbl>
              <a:tblPr firstRow="1" bandRow="1">
                <a:tableStyleId>{5C22544A-7EE6-4342-B048-85BDC9FD1C3A}</a:tableStyleId>
              </a:tblPr>
              <a:tblGrid>
                <a:gridCol w="2649220"/>
                <a:gridCol w="3521710"/>
                <a:gridCol w="4049395"/>
              </a:tblGrid>
              <a:tr h="401320">
                <a:tc>
                  <a:txBody>
                    <a:bodyPr/>
                    <a:p>
                      <a:pPr>
                        <a:buNone/>
                      </a:pPr>
                      <a:r>
                        <a:rPr lang="en-US" sz="2400"/>
                        <a:t>Input (A) ) </a:t>
                      </a:r>
                      <a:endParaRPr lang="en-US" sz="2400"/>
                    </a:p>
                  </a:txBody>
                  <a:tcPr/>
                </a:tc>
                <a:tc>
                  <a:txBody>
                    <a:bodyPr/>
                    <a:p>
                      <a:pPr>
                        <a:buNone/>
                      </a:pPr>
                      <a:r>
                        <a:rPr lang="en-US" sz="2400">
                          <a:sym typeface="+mn-ea"/>
                        </a:rPr>
                        <a:t>Output (B</a:t>
                      </a:r>
                      <a:endParaRPr lang="en-US" sz="2400">
                        <a:sym typeface="+mn-ea"/>
                      </a:endParaRPr>
                    </a:p>
                  </a:txBody>
                  <a:tcPr/>
                </a:tc>
                <a:tc>
                  <a:txBody>
                    <a:bodyPr/>
                    <a:p>
                      <a:pPr>
                        <a:buNone/>
                      </a:pPr>
                      <a:r>
                        <a:rPr lang="en-US" sz="2400">
                          <a:sym typeface="+mn-ea"/>
                        </a:rPr>
                        <a:t>Application</a:t>
                      </a:r>
                      <a:endParaRPr lang="en-US" sz="2400">
                        <a:sym typeface="+mn-ea"/>
                      </a:endParaRPr>
                    </a:p>
                  </a:txBody>
                  <a:tcPr/>
                </a:tc>
              </a:tr>
              <a:tr h="675005">
                <a:tc>
                  <a:txBody>
                    <a:bodyPr/>
                    <a:p>
                      <a:pPr>
                        <a:buNone/>
                      </a:pPr>
                      <a:r>
                        <a:rPr lang="en-US" sz="2400"/>
                        <a:t>Email</a:t>
                      </a:r>
                      <a:endParaRPr lang="en-US" sz="2400"/>
                    </a:p>
                  </a:txBody>
                  <a:tcPr/>
                </a:tc>
                <a:tc>
                  <a:txBody>
                    <a:bodyPr/>
                    <a:p>
                      <a:pPr>
                        <a:buNone/>
                      </a:pPr>
                      <a:r>
                        <a:rPr lang="en-US" sz="2400"/>
                        <a:t>Spam? (0/1)</a:t>
                      </a:r>
                      <a:endParaRPr lang="en-US" sz="2400"/>
                    </a:p>
                  </a:txBody>
                  <a:tcPr/>
                </a:tc>
                <a:tc>
                  <a:txBody>
                    <a:bodyPr/>
                    <a:p>
                      <a:pPr>
                        <a:buNone/>
                      </a:pPr>
                      <a:r>
                        <a:rPr lang="en-US" sz="2400"/>
                        <a:t>Spam filtering</a:t>
                      </a:r>
                      <a:endParaRPr lang="en-US" sz="2400"/>
                    </a:p>
                  </a:txBody>
                  <a:tcPr/>
                </a:tc>
              </a:tr>
              <a:tr h="674370">
                <a:tc>
                  <a:txBody>
                    <a:bodyPr/>
                    <a:p>
                      <a:pPr>
                        <a:buNone/>
                      </a:pPr>
                      <a:r>
                        <a:rPr lang="en-US" sz="2400"/>
                        <a:t>Ad, user info</a:t>
                      </a:r>
                      <a:endParaRPr lang="en-US" sz="2400"/>
                    </a:p>
                  </a:txBody>
                  <a:tcPr/>
                </a:tc>
                <a:tc>
                  <a:txBody>
                    <a:bodyPr/>
                    <a:p>
                      <a:pPr>
                        <a:buNone/>
                      </a:pPr>
                      <a:r>
                        <a:rPr lang="en-US" sz="2400"/>
                        <a:t>Click? (0/1)</a:t>
                      </a:r>
                      <a:endParaRPr lang="en-US" sz="2400"/>
                    </a:p>
                  </a:txBody>
                  <a:tcPr/>
                </a:tc>
                <a:tc>
                  <a:txBody>
                    <a:bodyPr/>
                    <a:p>
                      <a:pPr>
                        <a:buNone/>
                      </a:pPr>
                      <a:r>
                        <a:rPr lang="en-US" sz="2400"/>
                        <a:t>Online advertising</a:t>
                      </a:r>
                      <a:endParaRPr lang="en-US" sz="2400"/>
                    </a:p>
                  </a:txBody>
                  <a:tcPr/>
                </a:tc>
              </a:tr>
              <a:tr h="401320">
                <a:tc>
                  <a:txBody>
                    <a:bodyPr/>
                    <a:p>
                      <a:pPr>
                        <a:buNone/>
                      </a:pPr>
                      <a:r>
                        <a:rPr lang="en-US" sz="2400"/>
                        <a:t>X-ray image </a:t>
                      </a:r>
                      <a:endParaRPr lang="en-US" sz="2400"/>
                    </a:p>
                  </a:txBody>
                  <a:tcPr/>
                </a:tc>
                <a:tc>
                  <a:txBody>
                    <a:bodyPr/>
                    <a:p>
                      <a:pPr>
                        <a:buNone/>
                      </a:pPr>
                      <a:r>
                        <a:rPr lang="en-US" sz="2400"/>
                        <a:t>Diagnosis</a:t>
                      </a:r>
                      <a:endParaRPr lang="en-US" sz="2400"/>
                    </a:p>
                  </a:txBody>
                  <a:tcPr/>
                </a:tc>
                <a:tc>
                  <a:txBody>
                    <a:bodyPr/>
                    <a:p>
                      <a:pPr>
                        <a:buNone/>
                      </a:pPr>
                      <a:r>
                        <a:rPr lang="en-US" sz="2400"/>
                        <a:t>Health-care</a:t>
                      </a:r>
                      <a:endParaRPr lang="en-US" sz="2400"/>
                    </a:p>
                  </a:txBody>
                  <a:tcPr/>
                </a:tc>
              </a:tr>
              <a:tr h="674370">
                <a:tc>
                  <a:txBody>
                    <a:bodyPr/>
                    <a:p>
                      <a:pPr>
                        <a:buNone/>
                      </a:pPr>
                      <a:r>
                        <a:rPr lang="en-US" sz="2400"/>
                        <a:t>Image of phone</a:t>
                      </a:r>
                      <a:endParaRPr lang="en-US" sz="2400"/>
                    </a:p>
                  </a:txBody>
                  <a:tcPr/>
                </a:tc>
                <a:tc>
                  <a:txBody>
                    <a:bodyPr/>
                    <a:p>
                      <a:pPr>
                        <a:buNone/>
                      </a:pPr>
                      <a:r>
                        <a:rPr lang="en-US" sz="2400"/>
                        <a:t>Defect? (0/1)</a:t>
                      </a:r>
                      <a:endParaRPr lang="en-US" sz="2400"/>
                    </a:p>
                  </a:txBody>
                  <a:tcPr/>
                </a:tc>
                <a:tc>
                  <a:txBody>
                    <a:bodyPr/>
                    <a:p>
                      <a:pPr>
                        <a:buNone/>
                      </a:pPr>
                      <a:r>
                        <a:rPr lang="en-US" sz="2400"/>
                        <a:t>Visual inspection</a:t>
                      </a:r>
                      <a:endParaRPr lang="en-US" sz="2400"/>
                    </a:p>
                  </a:txBody>
                  <a:tcPr/>
                </a:tc>
              </a:tr>
              <a:tr h="675005">
                <a:tc>
                  <a:txBody>
                    <a:bodyPr/>
                    <a:p>
                      <a:pPr>
                        <a:buNone/>
                      </a:pPr>
                      <a:r>
                        <a:rPr lang="en-US" sz="2400"/>
                        <a:t>Audio recording</a:t>
                      </a:r>
                      <a:endParaRPr lang="en-US" sz="2400"/>
                    </a:p>
                  </a:txBody>
                  <a:tcPr/>
                </a:tc>
                <a:tc>
                  <a:txBody>
                    <a:bodyPr/>
                    <a:p>
                      <a:pPr>
                        <a:buNone/>
                      </a:pPr>
                      <a:r>
                        <a:rPr lang="en-US" sz="2400"/>
                        <a:t>Text transcript</a:t>
                      </a:r>
                      <a:endParaRPr lang="en-US" sz="2400"/>
                    </a:p>
                  </a:txBody>
                  <a:tcPr/>
                </a:tc>
                <a:tc>
                  <a:txBody>
                    <a:bodyPr/>
                    <a:p>
                      <a:pPr>
                        <a:buNone/>
                      </a:pPr>
                      <a:r>
                        <a:rPr lang="en-US" sz="2400"/>
                        <a:t>Speech recognition</a:t>
                      </a:r>
                      <a:endParaRPr lang="en-US" sz="2400"/>
                    </a:p>
                  </a:txBody>
                  <a:tcPr/>
                </a:tc>
              </a:tr>
              <a:tr h="674370">
                <a:tc>
                  <a:txBody>
                    <a:bodyPr/>
                    <a:p>
                      <a:pPr>
                        <a:buNone/>
                      </a:pPr>
                      <a:r>
                        <a:rPr lang="en-US" sz="2400"/>
                        <a:t>Restaurant reviews</a:t>
                      </a:r>
                      <a:endParaRPr lang="en-US" sz="2400"/>
                    </a:p>
                  </a:txBody>
                  <a:tcPr/>
                </a:tc>
                <a:tc>
                  <a:txBody>
                    <a:bodyPr/>
                    <a:p>
                      <a:pPr>
                        <a:buNone/>
                      </a:pPr>
                      <a:r>
                        <a:rPr lang="en-US" sz="2400"/>
                        <a:t>Sentiment (+/-)</a:t>
                      </a:r>
                      <a:endParaRPr lang="en-US" sz="2400"/>
                    </a:p>
                  </a:txBody>
                  <a:tcPr/>
                </a:tc>
                <a:tc>
                  <a:txBody>
                    <a:bodyPr/>
                    <a:p>
                      <a:pPr>
                        <a:buNone/>
                      </a:pPr>
                      <a:r>
                        <a:rPr lang="en-US" sz="2400"/>
                        <a:t>Reputation monitoring</a:t>
                      </a:r>
                      <a:endParaRPr lang="en-US" sz="24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a:t>
            </a:r>
            <a:endParaRPr lang="en-US"/>
          </a:p>
        </p:txBody>
      </p:sp>
      <p:sp>
        <p:nvSpPr>
          <p:cNvPr id="3" name="Content Placeholder 2"/>
          <p:cNvSpPr>
            <a:spLocks noGrp="1"/>
          </p:cNvSpPr>
          <p:nvPr>
            <p:ph idx="1"/>
          </p:nvPr>
        </p:nvSpPr>
        <p:spPr>
          <a:xfrm>
            <a:off x="838200" y="1470025"/>
            <a:ext cx="10515600" cy="4707255"/>
          </a:xfrm>
        </p:spPr>
        <p:txBody>
          <a:bodyPr/>
          <a:p>
            <a:r>
              <a:rPr lang="en-US"/>
              <a:t>LLMs are built by using supervised learning (A→B) to </a:t>
            </a:r>
            <a:r>
              <a:rPr lang="en-US" b="1"/>
              <a:t>repeatedly </a:t>
            </a:r>
            <a:r>
              <a:rPr lang="en-US"/>
              <a:t>predict the next word. </a:t>
            </a:r>
            <a:endParaRPr lang="en-US"/>
          </a:p>
          <a:p>
            <a:pPr marL="0" indent="0">
              <a:buNone/>
            </a:pPr>
            <a:r>
              <a:rPr lang="en-US"/>
              <a:t>My favorite food is a bagel with cream cheese</a:t>
            </a:r>
            <a:endParaRPr lang="en-US"/>
          </a:p>
        </p:txBody>
      </p:sp>
      <p:pic>
        <p:nvPicPr>
          <p:cNvPr id="4" name="Picture 3"/>
          <p:cNvPicPr>
            <a:picLocks noChangeAspect="1"/>
          </p:cNvPicPr>
          <p:nvPr/>
        </p:nvPicPr>
        <p:blipFill>
          <a:blip r:embed="rId1"/>
          <a:stretch>
            <a:fillRect/>
          </a:stretch>
        </p:blipFill>
        <p:spPr>
          <a:xfrm>
            <a:off x="1335405" y="3036570"/>
            <a:ext cx="8268335" cy="2787015"/>
          </a:xfrm>
          <a:prstGeom prst="rect">
            <a:avLst/>
          </a:prstGeom>
        </p:spPr>
      </p:pic>
      <p:sp>
        <p:nvSpPr>
          <p:cNvPr id="5" name="Text Box 4"/>
          <p:cNvSpPr txBox="1"/>
          <p:nvPr/>
        </p:nvSpPr>
        <p:spPr>
          <a:xfrm>
            <a:off x="314325" y="6015990"/>
            <a:ext cx="11039475" cy="645160"/>
          </a:xfrm>
          <a:prstGeom prst="rect">
            <a:avLst/>
          </a:prstGeom>
          <a:noFill/>
        </p:spPr>
        <p:txBody>
          <a:bodyPr wrap="square" rtlCol="0" anchor="t">
            <a:spAutoFit/>
          </a:bodyPr>
          <a:p>
            <a:r>
              <a:rPr lang="en-US" b="1"/>
              <a:t>When we train a very large AI system on a lot of data (hundreds of billions of words), we get a Large Language Model like ChatGPT.</a:t>
            </a:r>
            <a:endParaRPr lang="en-US" b="1"/>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The Language Model </a:t>
            </a:r>
            <a:endParaRPr lang="en-US" altLang="en-US"/>
          </a:p>
        </p:txBody>
      </p:sp>
      <p:pic>
        <p:nvPicPr>
          <p:cNvPr id="107" name="Picture 106"/>
          <p:cNvPicPr/>
          <p:nvPr/>
        </p:nvPicPr>
        <p:blipFill>
          <a:blip r:embed="rId1"/>
          <a:stretch>
            <a:fillRect/>
          </a:stretch>
        </p:blipFill>
        <p:spPr>
          <a:xfrm>
            <a:off x="448945" y="1511300"/>
            <a:ext cx="3225800" cy="2413000"/>
          </a:xfrm>
          <a:prstGeom prst="rect">
            <a:avLst/>
          </a:prstGeom>
          <a:noFill/>
          <a:ln w="9525">
            <a:solidFill>
              <a:schemeClr val="tx1"/>
            </a:solidFill>
          </a:ln>
        </p:spPr>
      </p:pic>
      <p:pic>
        <p:nvPicPr>
          <p:cNvPr id="108" name="Picture 107"/>
          <p:cNvPicPr/>
          <p:nvPr/>
        </p:nvPicPr>
        <p:blipFill>
          <a:blip r:embed="rId2"/>
          <a:srcRect r="31037"/>
          <a:stretch>
            <a:fillRect/>
          </a:stretch>
        </p:blipFill>
        <p:spPr>
          <a:xfrm>
            <a:off x="448945" y="4067175"/>
            <a:ext cx="3906520" cy="2654300"/>
          </a:xfrm>
          <a:prstGeom prst="rect">
            <a:avLst/>
          </a:prstGeom>
          <a:noFill/>
          <a:ln w="9525">
            <a:solidFill>
              <a:schemeClr val="tx1"/>
            </a:solidFill>
          </a:ln>
        </p:spPr>
      </p:pic>
      <p:graphicFrame>
        <p:nvGraphicFramePr>
          <p:cNvPr id="4" name="Object 3"/>
          <p:cNvGraphicFramePr/>
          <p:nvPr/>
        </p:nvGraphicFramePr>
        <p:xfrm>
          <a:off x="8844280" y="219710"/>
          <a:ext cx="2856230" cy="6501765"/>
        </p:xfrm>
        <a:graphic>
          <a:graphicData uri="http://schemas.openxmlformats.org/presentationml/2006/ole">
            <mc:AlternateContent xmlns:mc="http://schemas.openxmlformats.org/markup-compatibility/2006">
              <mc:Choice xmlns:v="urn:schemas-microsoft-com:vml" Requires="v">
                <p:oleObj spid="_x0000_s5" name="" r:id="rId3" imgW="3268980" imgH="7071360" progId="Paint.Picture">
                  <p:embed/>
                </p:oleObj>
              </mc:Choice>
              <mc:Fallback>
                <p:oleObj name="" r:id="rId3" imgW="3268980" imgH="7071360" progId="Paint.Picture">
                  <p:embed/>
                  <p:pic>
                    <p:nvPicPr>
                      <p:cNvPr id="0" name="Picture 4"/>
                      <p:cNvPicPr/>
                      <p:nvPr/>
                    </p:nvPicPr>
                    <p:blipFill>
                      <a:blip r:embed="rId4"/>
                      <a:stretch>
                        <a:fillRect/>
                      </a:stretch>
                    </p:blipFill>
                    <p:spPr>
                      <a:xfrm>
                        <a:off x="8844280" y="219710"/>
                        <a:ext cx="2856230" cy="6501765"/>
                      </a:xfrm>
                      <a:prstGeom prst="rect">
                        <a:avLst/>
                      </a:prstGeom>
                      <a:ln>
                        <a:solidFill>
                          <a:schemeClr val="tx1"/>
                        </a:solidFill>
                      </a:ln>
                    </p:spPr>
                  </p:pic>
                </p:oleObj>
              </mc:Fallback>
            </mc:AlternateContent>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5"/>
          <a:stretch>
            <a:fillRect/>
          </a:stretch>
        </p:blipFill>
        <p:spPr>
          <a:xfrm>
            <a:off x="4685665" y="1761490"/>
            <a:ext cx="3828415" cy="34182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2010-2020: Large scale supervised learning</a:t>
            </a:r>
            <a:endParaRPr lang="en-US"/>
          </a:p>
        </p:txBody>
      </p:sp>
      <p:pic>
        <p:nvPicPr>
          <p:cNvPr id="4" name="Picture 3"/>
          <p:cNvPicPr>
            <a:picLocks noChangeAspect="1"/>
          </p:cNvPicPr>
          <p:nvPr/>
        </p:nvPicPr>
        <p:blipFill>
          <a:blip r:embed="rId1"/>
          <a:stretch>
            <a:fillRect/>
          </a:stretch>
        </p:blipFill>
        <p:spPr>
          <a:xfrm>
            <a:off x="1177290" y="1691005"/>
            <a:ext cx="9616440" cy="47396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Large Language Models (LLMs)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2000">
                <a:sym typeface="+mn-ea"/>
              </a:rPr>
              <a:t>https://creativecommons.org/licenses/by-sa/2.0/legalcode</a:t>
            </a:r>
            <a:endParaRPr lang="en-US" sz="20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7889875" y="519430"/>
            <a:ext cx="3895725" cy="55245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Generating text using Base LLM</a:t>
            </a:r>
            <a:endParaRPr lang="ar-EG" altLang="en-US"/>
          </a:p>
        </p:txBody>
      </p:sp>
      <p:pic>
        <p:nvPicPr>
          <p:cNvPr id="4" name="Content Placeholder 3"/>
          <p:cNvPicPr>
            <a:picLocks noChangeAspect="1"/>
          </p:cNvPicPr>
          <p:nvPr>
            <p:ph idx="1"/>
          </p:nvPr>
        </p:nvPicPr>
        <p:blipFill>
          <a:blip r:embed="rId1"/>
          <a:stretch>
            <a:fillRect/>
          </a:stretch>
        </p:blipFill>
        <p:spPr>
          <a:xfrm>
            <a:off x="982345" y="1951355"/>
            <a:ext cx="10226040" cy="40995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Prompts and completions</a:t>
            </a:r>
            <a:endParaRPr lang="en-US"/>
          </a:p>
        </p:txBody>
      </p:sp>
      <p:pic>
        <p:nvPicPr>
          <p:cNvPr id="4" name="Content Placeholder 3"/>
          <p:cNvPicPr>
            <a:picLocks noChangeAspect="1"/>
          </p:cNvPicPr>
          <p:nvPr>
            <p:ph idx="1"/>
          </p:nvPr>
        </p:nvPicPr>
        <p:blipFill>
          <a:blip r:embed="rId1"/>
          <a:stretch>
            <a:fillRect/>
          </a:stretch>
        </p:blipFill>
        <p:spPr>
          <a:xfrm>
            <a:off x="838200" y="1869440"/>
            <a:ext cx="10515600" cy="42627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 </a:t>
            </a:r>
            <a:endParaRPr lang="en-US"/>
          </a:p>
        </p:txBody>
      </p:sp>
      <p:sp>
        <p:nvSpPr>
          <p:cNvPr id="3" name="Content Placeholder 2"/>
          <p:cNvSpPr>
            <a:spLocks noGrp="1"/>
          </p:cNvSpPr>
          <p:nvPr>
            <p:ph idx="1"/>
          </p:nvPr>
        </p:nvSpPr>
        <p:spPr>
          <a:xfrm>
            <a:off x="838200" y="1825625"/>
            <a:ext cx="4140200" cy="4351655"/>
          </a:xfrm>
        </p:spPr>
        <p:txBody>
          <a:bodyPr/>
          <a:p>
            <a:r>
              <a:rPr lang="en-US"/>
              <a:t>how to predict the next word? </a:t>
            </a:r>
            <a:endParaRPr lang="en-US"/>
          </a:p>
          <a:p>
            <a:pPr lvl="1"/>
            <a:r>
              <a:rPr lang="en-US"/>
              <a:t>learn from a huge text data such as books, Wikipedia, news articles, papers, magazines, ... etc. </a:t>
            </a:r>
            <a:endParaRPr lang="en-US"/>
          </a:p>
        </p:txBody>
      </p:sp>
      <p:pic>
        <p:nvPicPr>
          <p:cNvPr id="112" name="Picture 111"/>
          <p:cNvPicPr/>
          <p:nvPr/>
        </p:nvPicPr>
        <p:blipFill>
          <a:blip r:embed="rId1"/>
          <a:stretch>
            <a:fillRect/>
          </a:stretch>
        </p:blipFill>
        <p:spPr>
          <a:xfrm>
            <a:off x="5143500" y="1948815"/>
            <a:ext cx="6769100" cy="4105910"/>
          </a:xfrm>
          <a:prstGeom prst="rect">
            <a:avLst/>
          </a:prstGeom>
          <a:noFill/>
          <a:ln w="9525">
            <a:noFill/>
          </a:ln>
        </p:spPr>
      </p:pic>
      <p:pic>
        <p:nvPicPr>
          <p:cNvPr id="114" name="Picture 113"/>
          <p:cNvPicPr/>
          <p:nvPr/>
        </p:nvPicPr>
        <p:blipFill>
          <a:blip r:embed="rId2"/>
          <a:stretch>
            <a:fillRect/>
          </a:stretch>
        </p:blipFill>
        <p:spPr>
          <a:xfrm>
            <a:off x="3305810" y="4820285"/>
            <a:ext cx="1672590" cy="1492250"/>
          </a:xfrm>
          <a:prstGeom prst="rect">
            <a:avLst/>
          </a:prstGeom>
          <a:noFill/>
          <a:ln w="9525">
            <a:noFill/>
          </a:ln>
        </p:spPr>
      </p:pic>
      <p:pic>
        <p:nvPicPr>
          <p:cNvPr id="116" name="Picture 115"/>
          <p:cNvPicPr/>
          <p:nvPr/>
        </p:nvPicPr>
        <p:blipFill>
          <a:blip r:embed="rId3"/>
          <a:stretch>
            <a:fillRect/>
          </a:stretch>
        </p:blipFill>
        <p:spPr>
          <a:xfrm>
            <a:off x="1167130" y="4497705"/>
            <a:ext cx="1722120" cy="167957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Multi-task, instruction fine-tuning</a:t>
            </a:r>
            <a:endParaRPr lang="en-US"/>
          </a:p>
        </p:txBody>
      </p:sp>
      <p:pic>
        <p:nvPicPr>
          <p:cNvPr id="6" name="Content Placeholder 5"/>
          <p:cNvPicPr>
            <a:picLocks noChangeAspect="1"/>
          </p:cNvPicPr>
          <p:nvPr>
            <p:ph idx="1"/>
          </p:nvPr>
        </p:nvPicPr>
        <p:blipFill>
          <a:blip r:embed="rId1"/>
          <a:stretch>
            <a:fillRect/>
          </a:stretch>
        </p:blipFill>
        <p:spPr>
          <a:xfrm>
            <a:off x="838200" y="1929130"/>
            <a:ext cx="10515600" cy="4144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T5 LLM model used for several tasks </a:t>
            </a:r>
            <a:endParaRPr lang="en-US"/>
          </a:p>
        </p:txBody>
      </p:sp>
      <p:pic>
        <p:nvPicPr>
          <p:cNvPr id="4" name="Content Placeholder 3"/>
          <p:cNvPicPr>
            <a:picLocks noChangeAspect="1"/>
          </p:cNvPicPr>
          <p:nvPr>
            <p:ph idx="1"/>
          </p:nvPr>
        </p:nvPicPr>
        <p:blipFill>
          <a:blip r:embed="rId1"/>
          <a:stretch>
            <a:fillRect/>
          </a:stretch>
        </p:blipFill>
        <p:spPr>
          <a:xfrm>
            <a:off x="838200" y="1891665"/>
            <a:ext cx="10515600" cy="42183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Types of LLMs </a:t>
            </a:r>
            <a:endParaRPr lang="en-US"/>
          </a:p>
        </p:txBody>
      </p:sp>
      <p:graphicFrame>
        <p:nvGraphicFramePr>
          <p:cNvPr id="9" name="Diagram 8"/>
          <p:cNvGraphicFramePr/>
          <p:nvPr/>
        </p:nvGraphicFramePr>
        <p:xfrm>
          <a:off x="1685290" y="1691005"/>
          <a:ext cx="8431530" cy="49961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Types of LLMs </a:t>
            </a:r>
            <a:endParaRPr lang="en-US"/>
          </a:p>
        </p:txBody>
      </p:sp>
      <p:sp>
        <p:nvSpPr>
          <p:cNvPr id="4" name="Text Placeholder 3"/>
          <p:cNvSpPr>
            <a:spLocks noGrp="1"/>
          </p:cNvSpPr>
          <p:nvPr>
            <p:ph type="body" idx="1"/>
          </p:nvPr>
        </p:nvSpPr>
        <p:spPr/>
        <p:txBody>
          <a:bodyPr/>
          <a:p>
            <a:r>
              <a:rPr lang="en-US"/>
              <a:t>Base LLM</a:t>
            </a:r>
            <a:endParaRPr lang="en-US"/>
          </a:p>
        </p:txBody>
      </p:sp>
      <p:sp>
        <p:nvSpPr>
          <p:cNvPr id="5" name="Content Placeholder 4"/>
          <p:cNvSpPr>
            <a:spLocks noGrp="1"/>
          </p:cNvSpPr>
          <p:nvPr>
            <p:ph sz="half" idx="2"/>
          </p:nvPr>
        </p:nvSpPr>
        <p:spPr>
          <a:xfrm>
            <a:off x="840105" y="2505075"/>
            <a:ext cx="5157470" cy="3980815"/>
          </a:xfrm>
          <a:ln>
            <a:solidFill>
              <a:schemeClr val="tx1"/>
            </a:solidFill>
          </a:ln>
        </p:spPr>
        <p:txBody>
          <a:bodyPr/>
          <a:p>
            <a:r>
              <a:rPr lang="en-US" sz="2000"/>
              <a:t>Predicts the next word based on text training data.</a:t>
            </a:r>
            <a:endParaRPr lang="en-US" sz="2000"/>
          </a:p>
          <a:p>
            <a:endParaRPr lang="en-US" sz="2000"/>
          </a:p>
          <a:p>
            <a:pPr marL="0" indent="0">
              <a:buNone/>
            </a:pPr>
            <a:endParaRPr lang="en-US" sz="2000"/>
          </a:p>
          <a:p>
            <a:pPr marL="0" indent="0">
              <a:buNone/>
            </a:pPr>
            <a:endParaRPr lang="en-US" sz="2000"/>
          </a:p>
          <a:p>
            <a:r>
              <a:rPr lang="en-US" sz="2000"/>
              <a:t>Questions posed to Base LLM (no answers provided): </a:t>
            </a:r>
            <a:endParaRPr lang="en-US" sz="2000"/>
          </a:p>
          <a:p>
            <a:pPr lvl="1"/>
            <a:endParaRPr lang="en-US" sz="2000"/>
          </a:p>
        </p:txBody>
      </p:sp>
      <p:sp>
        <p:nvSpPr>
          <p:cNvPr id="7" name="Text Placeholder 6"/>
          <p:cNvSpPr>
            <a:spLocks noGrp="1"/>
          </p:cNvSpPr>
          <p:nvPr>
            <p:ph type="body" sz="quarter" idx="3"/>
          </p:nvPr>
        </p:nvSpPr>
        <p:spPr/>
        <p:txBody>
          <a:bodyPr/>
          <a:p>
            <a:r>
              <a:rPr lang="en-US"/>
              <a:t>Instruct LLM</a:t>
            </a:r>
            <a:endParaRPr lang="en-US"/>
          </a:p>
        </p:txBody>
      </p:sp>
      <p:sp>
        <p:nvSpPr>
          <p:cNvPr id="8" name="Content Placeholder 7"/>
          <p:cNvSpPr>
            <a:spLocks noGrp="1"/>
          </p:cNvSpPr>
          <p:nvPr>
            <p:ph sz="quarter" idx="4"/>
          </p:nvPr>
        </p:nvSpPr>
        <p:spPr>
          <a:xfrm>
            <a:off x="6172200" y="2505075"/>
            <a:ext cx="5183505" cy="3981450"/>
          </a:xfrm>
          <a:ln>
            <a:solidFill>
              <a:schemeClr val="tx1"/>
            </a:solidFill>
          </a:ln>
        </p:spPr>
        <p:txBody>
          <a:bodyPr/>
          <a:p>
            <a:r>
              <a:rPr lang="en-US" sz="2000">
                <a:sym typeface="+mn-ea"/>
              </a:rPr>
              <a:t>follow instructions but doesn’t always provide accurate answers.</a:t>
            </a:r>
            <a:endParaRPr lang="en-US" sz="2000">
              <a:sym typeface="+mn-ea"/>
            </a:endParaRPr>
          </a:p>
          <a:p>
            <a:r>
              <a:rPr lang="en-US" sz="2000"/>
              <a:t>Fine-tuned on instructions and good attempts at following them.</a:t>
            </a:r>
            <a:endParaRPr lang="en-US" sz="2000"/>
          </a:p>
          <a:p>
            <a:r>
              <a:rPr lang="en-US" sz="2000"/>
              <a:t>LLMs Reinforcement Learning with Human Feedback (</a:t>
            </a:r>
            <a:r>
              <a:rPr lang="en-US" sz="2000" b="1"/>
              <a:t>RLHF</a:t>
            </a:r>
            <a:r>
              <a:rPr lang="en-US" sz="2000"/>
              <a:t>) </a:t>
            </a:r>
            <a:endParaRPr lang="en-US" sz="2000"/>
          </a:p>
          <a:p>
            <a:r>
              <a:rPr lang="en-US" sz="2000"/>
              <a:t>Quality is measured via 3 measures </a:t>
            </a:r>
            <a:endParaRPr lang="en-US" sz="2000"/>
          </a:p>
          <a:p>
            <a:pPr lvl="1"/>
            <a:r>
              <a:rPr lang="en-US" sz="1710"/>
              <a:t>Helpful, Honest, Harmless: HHH </a:t>
            </a:r>
            <a:endParaRPr lang="en-US" sz="1710"/>
          </a:p>
          <a:p>
            <a:pPr lvl="1"/>
            <a:endParaRPr lang="en-US" sz="1800"/>
          </a:p>
          <a:p>
            <a:endParaRPr lang="en-US" sz="1800"/>
          </a:p>
        </p:txBody>
      </p:sp>
      <p:sp>
        <p:nvSpPr>
          <p:cNvPr id="9" name="Text Box 8"/>
          <p:cNvSpPr txBox="1"/>
          <p:nvPr/>
        </p:nvSpPr>
        <p:spPr>
          <a:xfrm>
            <a:off x="1270000" y="3429000"/>
            <a:ext cx="4173855" cy="922020"/>
          </a:xfrm>
          <a:prstGeom prst="rect">
            <a:avLst/>
          </a:prstGeom>
          <a:solidFill>
            <a:schemeClr val="bg1">
              <a:lumMod val="65000"/>
            </a:schemeClr>
          </a:solidFill>
        </p:spPr>
        <p:txBody>
          <a:bodyPr wrap="square" rtlCol="0" anchor="t">
            <a:spAutoFit/>
          </a:bodyPr>
          <a:p>
            <a:r>
              <a:rPr lang="en-US">
                <a:sym typeface="+mn-ea"/>
              </a:rPr>
              <a:t>“Once upon a time, there was a unicorn that lived in a magical forest with all her unicorn friends.”</a:t>
            </a:r>
            <a:endParaRPr lang="en-US">
              <a:sym typeface="+mn-ea"/>
            </a:endParaRPr>
          </a:p>
        </p:txBody>
      </p:sp>
      <p:sp>
        <p:nvSpPr>
          <p:cNvPr id="10" name="Text Box 9"/>
          <p:cNvSpPr txBox="1"/>
          <p:nvPr/>
        </p:nvSpPr>
        <p:spPr>
          <a:xfrm>
            <a:off x="1109345" y="5426075"/>
            <a:ext cx="3716655" cy="922020"/>
          </a:xfrm>
          <a:prstGeom prst="rect">
            <a:avLst/>
          </a:prstGeom>
          <a:solidFill>
            <a:schemeClr val="bg1">
              <a:lumMod val="65000"/>
            </a:schemeClr>
          </a:solidFill>
        </p:spPr>
        <p:txBody>
          <a:bodyPr wrap="square" rtlCol="0" anchor="t">
            <a:spAutoFit/>
          </a:bodyPr>
          <a:p>
            <a:pPr lvl="0"/>
            <a:r>
              <a:rPr lang="en-US">
                <a:sym typeface="+mn-ea"/>
              </a:rPr>
              <a:t>“What is the capital of France? </a:t>
            </a:r>
            <a:endParaRPr lang="en-US">
              <a:sym typeface="+mn-ea"/>
            </a:endParaRPr>
          </a:p>
          <a:p>
            <a:pPr lvl="0"/>
            <a:r>
              <a:rPr lang="en-US">
                <a:sym typeface="+mn-ea"/>
              </a:rPr>
              <a:t>What is France’s largest city? </a:t>
            </a:r>
            <a:endParaRPr lang="en-US">
              <a:sym typeface="+mn-ea"/>
            </a:endParaRPr>
          </a:p>
          <a:p>
            <a:pPr lvl="0"/>
            <a:r>
              <a:rPr lang="en-US">
                <a:sym typeface="+mn-ea"/>
              </a:rPr>
              <a:t>What is the currency of France?”</a:t>
            </a:r>
            <a:endParaRPr lang="en-US">
              <a:sym typeface="+mn-ea"/>
            </a:endParaRPr>
          </a:p>
        </p:txBody>
      </p:sp>
      <p:sp>
        <p:nvSpPr>
          <p:cNvPr id="11" name="Text Box 10"/>
          <p:cNvSpPr txBox="1"/>
          <p:nvPr/>
        </p:nvSpPr>
        <p:spPr>
          <a:xfrm>
            <a:off x="6316345" y="5426075"/>
            <a:ext cx="3680460" cy="922020"/>
          </a:xfrm>
          <a:prstGeom prst="rect">
            <a:avLst/>
          </a:prstGeom>
          <a:solidFill>
            <a:schemeClr val="bg1">
              <a:lumMod val="65000"/>
            </a:schemeClr>
          </a:solidFill>
        </p:spPr>
        <p:txBody>
          <a:bodyPr wrap="square" rtlCol="0" anchor="t">
            <a:noAutofit/>
          </a:bodyPr>
          <a:p>
            <a:pPr marL="0" lvl="0" indent="0">
              <a:buNone/>
            </a:pPr>
            <a:r>
              <a:rPr lang="en-US">
                <a:sym typeface="+mn-ea"/>
              </a:rPr>
              <a:t>“What is the capital of France? </a:t>
            </a:r>
            <a:endParaRPr lang="en-US">
              <a:sym typeface="+mn-ea"/>
            </a:endParaRPr>
          </a:p>
          <a:p>
            <a:pPr marL="0" lvl="0" indent="0">
              <a:buNone/>
            </a:pPr>
            <a:r>
              <a:rPr lang="en-US">
                <a:sym typeface="+mn-ea"/>
              </a:rPr>
              <a:t>The capital of France is Paris.”</a:t>
            </a:r>
            <a:endParaRPr lang="en-US">
              <a:sym typeface="+mn-ea"/>
            </a:endParaRPr>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Helpful, Honest, Harmless: HHH </a:t>
            </a:r>
            <a:endParaRPr lang="en-US"/>
          </a:p>
        </p:txBody>
      </p:sp>
      <p:sp>
        <p:nvSpPr>
          <p:cNvPr id="8" name="Content Placeholder 7"/>
          <p:cNvSpPr>
            <a:spLocks noGrp="1"/>
          </p:cNvSpPr>
          <p:nvPr>
            <p:ph idx="1"/>
          </p:nvPr>
        </p:nvSpPr>
        <p:spPr/>
        <p:txBody>
          <a:bodyPr/>
          <a:p>
            <a:r>
              <a:rPr lang="en-US" b="1"/>
              <a:t>Helpful</a:t>
            </a:r>
            <a:r>
              <a:rPr lang="en-US"/>
              <a:t>: Refers to the model’s ability to provide useful and relevant information or assistance. </a:t>
            </a:r>
            <a:endParaRPr lang="en-US"/>
          </a:p>
          <a:p>
            <a:r>
              <a:rPr lang="en-US" b="1"/>
              <a:t>Honest</a:t>
            </a:r>
            <a:r>
              <a:rPr lang="en-US"/>
              <a:t>: Indicates that the model’s responses are truthful and transparent. When the model provides an answer, it aims to be honest rather than misleading or deceptive.</a:t>
            </a:r>
            <a:endParaRPr lang="en-US"/>
          </a:p>
          <a:p>
            <a:r>
              <a:rPr lang="en-US" b="1"/>
              <a:t>Harmless</a:t>
            </a:r>
            <a:r>
              <a:rPr lang="en-US"/>
              <a:t>: Implies that the model’s outputs are not harmful or malicious. It won’t intentionally cause harm or negative consequences through its responses</a:t>
            </a:r>
            <a:endParaRPr lang="en-US"/>
          </a:p>
        </p:txBody>
      </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(RL)</a:t>
            </a:r>
            <a:endParaRPr lang="en-US"/>
          </a:p>
        </p:txBody>
      </p:sp>
      <p:pic>
        <p:nvPicPr>
          <p:cNvPr id="4" name="Content Placeholder 3"/>
          <p:cNvPicPr>
            <a:picLocks noChangeAspect="1"/>
          </p:cNvPicPr>
          <p:nvPr>
            <p:ph idx="1"/>
          </p:nvPr>
        </p:nvPicPr>
        <p:blipFill>
          <a:blip r:embed="rId1"/>
          <a:stretch>
            <a:fillRect/>
          </a:stretch>
        </p:blipFill>
        <p:spPr>
          <a:xfrm>
            <a:off x="1717040" y="1825625"/>
            <a:ext cx="875728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Tic-Tac-Toe</a:t>
            </a:r>
            <a:endParaRPr lang="en-US"/>
          </a:p>
        </p:txBody>
      </p:sp>
      <p:pic>
        <p:nvPicPr>
          <p:cNvPr id="4" name="Content Placeholder 3"/>
          <p:cNvPicPr>
            <a:picLocks noChangeAspect="1"/>
          </p:cNvPicPr>
          <p:nvPr>
            <p:ph idx="1"/>
          </p:nvPr>
        </p:nvPicPr>
        <p:blipFill>
          <a:blip r:embed="rId1"/>
          <a:stretch>
            <a:fillRect/>
          </a:stretch>
        </p:blipFill>
        <p:spPr>
          <a:xfrm>
            <a:off x="838200" y="1873885"/>
            <a:ext cx="10515600" cy="42545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Introduction to Gen AI</a:t>
            </a:r>
            <a:endParaRPr lang="en-US"/>
          </a:p>
        </p:txBody>
      </p:sp>
      <p:sp>
        <p:nvSpPr>
          <p:cNvPr id="5" name="Text Placeholder 4"/>
          <p:cNvSpPr>
            <a:spLocks noGrp="1"/>
          </p:cNvSpPr>
          <p:nvPr>
            <p:ph type="body" idx="1"/>
          </p:nvPr>
        </p:nvSpPr>
        <p:spPr/>
        <p:txBody>
          <a:bodyPr/>
          <a:p>
            <a:r>
              <a:rPr lang="en-US"/>
              <a:t>A gentle intro :) </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fine-tune LLMs </a:t>
            </a:r>
            <a:endParaRPr lang="en-US"/>
          </a:p>
        </p:txBody>
      </p:sp>
      <p:pic>
        <p:nvPicPr>
          <p:cNvPr id="4" name="Content Placeholder 3"/>
          <p:cNvPicPr>
            <a:picLocks noChangeAspect="1"/>
          </p:cNvPicPr>
          <p:nvPr>
            <p:ph idx="1"/>
          </p:nvPr>
        </p:nvPicPr>
        <p:blipFill>
          <a:blip r:embed="rId1"/>
          <a:stretch>
            <a:fillRect/>
          </a:stretch>
        </p:blipFill>
        <p:spPr>
          <a:xfrm>
            <a:off x="1284605" y="1825625"/>
            <a:ext cx="96215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fontScale="90000"/>
          </a:bodyPr>
          <a:p>
            <a:r>
              <a:rPr lang="en-US"/>
              <a:t>How do chat systems learn to follow instructions?</a:t>
            </a:r>
            <a:endParaRPr lang="en-US"/>
          </a:p>
        </p:txBody>
      </p:sp>
      <p:sp>
        <p:nvSpPr>
          <p:cNvPr id="8" name="Content Placeholder 7"/>
          <p:cNvSpPr>
            <a:spLocks noGrp="1"/>
          </p:cNvSpPr>
          <p:nvPr>
            <p:ph idx="1"/>
          </p:nvPr>
        </p:nvSpPr>
        <p:spPr/>
        <p:txBody>
          <a:bodyPr/>
          <a:p>
            <a:r>
              <a:rPr lang="en-US"/>
              <a:t>Reinforcement learning from human feedback (RLHF)</a:t>
            </a:r>
            <a:endParaRPr lang="en-US"/>
          </a:p>
          <a:p>
            <a:endParaRPr lang="en-US"/>
          </a:p>
        </p:txBody>
      </p:sp>
      <p:pic>
        <p:nvPicPr>
          <p:cNvPr id="9" name="Picture 8"/>
          <p:cNvPicPr>
            <a:picLocks noChangeAspect="1"/>
          </p:cNvPicPr>
          <p:nvPr/>
        </p:nvPicPr>
        <p:blipFill>
          <a:blip r:embed="rId1"/>
          <a:stretch>
            <a:fillRect/>
          </a:stretch>
        </p:blipFill>
        <p:spPr>
          <a:xfrm>
            <a:off x="838200" y="2450465"/>
            <a:ext cx="10620375" cy="410464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 size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sp>
        <p:nvSpPr>
          <p:cNvPr id="3" name="Content Placeholder 2"/>
          <p:cNvSpPr>
            <a:spLocks noGrp="1"/>
          </p:cNvSpPr>
          <p:nvPr>
            <p:ph idx="1"/>
          </p:nvPr>
        </p:nvSpPr>
        <p:spPr/>
        <p:txBody>
          <a:bodyPr/>
          <a:p>
            <a:r>
              <a:rPr lang="en-US"/>
              <a:t># of Tokens: </a:t>
            </a:r>
            <a:endParaRPr lang="en-US"/>
          </a:p>
          <a:p>
            <a:pPr lvl="1"/>
            <a:r>
              <a:rPr lang="en-US"/>
              <a:t>The more text you feed a language model to train on, the better it is at providing human-like outputs across a large variety of domains.</a:t>
            </a:r>
            <a:endParaRPr lang="en-US"/>
          </a:p>
          <a:p>
            <a:r>
              <a:rPr lang="en-US"/>
              <a:t> # of Parameters:</a:t>
            </a:r>
            <a:endParaRPr lang="en-US"/>
          </a:p>
          <a:p>
            <a:pPr lvl="1"/>
            <a:r>
              <a:rPr lang="en-US"/>
              <a:t>The more parameters a model has, the larger its capacity to capture intricate nuances of language.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Size (Llama 2)</a:t>
            </a:r>
            <a:endParaRPr lang="en-US"/>
          </a:p>
        </p:txBody>
      </p:sp>
      <p:pic>
        <p:nvPicPr>
          <p:cNvPr id="4" name="Content Placeholder 3" descr="Screenshot 2024-07-14 171553"/>
          <p:cNvPicPr>
            <a:picLocks noChangeAspect="1"/>
          </p:cNvPicPr>
          <p:nvPr>
            <p:ph idx="1"/>
          </p:nvPr>
        </p:nvPicPr>
        <p:blipFill>
          <a:blip r:embed="rId1"/>
          <a:stretch>
            <a:fillRect/>
          </a:stretch>
        </p:blipFill>
        <p:spPr>
          <a:xfrm>
            <a:off x="4002405" y="1825625"/>
            <a:ext cx="7573645" cy="4351655"/>
          </a:xfrm>
          <a:prstGeom prst="rect">
            <a:avLst/>
          </a:prstGeom>
        </p:spPr>
      </p:pic>
      <p:pic>
        <p:nvPicPr>
          <p:cNvPr id="5" name="Picture 4"/>
          <p:cNvPicPr>
            <a:picLocks noChangeAspect="1"/>
          </p:cNvPicPr>
          <p:nvPr/>
        </p:nvPicPr>
        <p:blipFill>
          <a:blip r:embed="rId2"/>
          <a:stretch>
            <a:fillRect/>
          </a:stretch>
        </p:blipFill>
        <p:spPr>
          <a:xfrm>
            <a:off x="653415" y="3415030"/>
            <a:ext cx="2943225" cy="2762250"/>
          </a:xfrm>
          <a:prstGeom prst="rect">
            <a:avLst/>
          </a:prstGeom>
        </p:spPr>
      </p:pic>
      <p:sp>
        <p:nvSpPr>
          <p:cNvPr id="6" name="Text Box 5"/>
          <p:cNvSpPr txBox="1"/>
          <p:nvPr/>
        </p:nvSpPr>
        <p:spPr>
          <a:xfrm>
            <a:off x="653415" y="1825625"/>
            <a:ext cx="4064000" cy="645160"/>
          </a:xfrm>
          <a:prstGeom prst="rect">
            <a:avLst/>
          </a:prstGeom>
          <a:noFill/>
        </p:spPr>
        <p:txBody>
          <a:bodyPr wrap="square" rtlCol="0">
            <a:spAutoFit/>
          </a:bodyPr>
          <a:p>
            <a:r>
              <a:rPr lang="en-US"/>
              <a:t>Model size is identified by the number of parameters </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LLM Size (Code Llama 2)</a:t>
            </a:r>
            <a:endParaRPr lang="en-US"/>
          </a:p>
        </p:txBody>
      </p:sp>
      <p:pic>
        <p:nvPicPr>
          <p:cNvPr id="4" name="Content Placeholder 3"/>
          <p:cNvPicPr>
            <a:picLocks noChangeAspect="1"/>
          </p:cNvPicPr>
          <p:nvPr>
            <p:ph idx="1"/>
          </p:nvPr>
        </p:nvPicPr>
        <p:blipFill>
          <a:blip r:embed="rId1"/>
          <a:stretch>
            <a:fillRect/>
          </a:stretch>
        </p:blipFill>
        <p:spPr>
          <a:xfrm>
            <a:off x="838200" y="2877185"/>
            <a:ext cx="3419475" cy="2924175"/>
          </a:xfrm>
          <a:prstGeom prst="rect">
            <a:avLst/>
          </a:prstGeom>
        </p:spPr>
      </p:pic>
      <p:pic>
        <p:nvPicPr>
          <p:cNvPr id="5" name="Picture 4" descr="Screenshot 2024-07-14 184719"/>
          <p:cNvPicPr>
            <a:picLocks noChangeAspect="1"/>
          </p:cNvPicPr>
          <p:nvPr/>
        </p:nvPicPr>
        <p:blipFill>
          <a:blip r:embed="rId2"/>
          <a:stretch>
            <a:fillRect/>
          </a:stretch>
        </p:blipFill>
        <p:spPr>
          <a:xfrm>
            <a:off x="4902200" y="1997710"/>
            <a:ext cx="6743065" cy="40138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Large Language Models</a:t>
            </a:r>
            <a:endParaRPr lang="en-US"/>
          </a:p>
        </p:txBody>
      </p:sp>
      <p:pic>
        <p:nvPicPr>
          <p:cNvPr id="4" name="Content Placeholder 3"/>
          <p:cNvPicPr>
            <a:picLocks noChangeAspect="1"/>
          </p:cNvPicPr>
          <p:nvPr>
            <p:ph idx="1"/>
          </p:nvPr>
        </p:nvPicPr>
        <p:blipFill>
          <a:blip r:embed="rId1"/>
          <a:stretch>
            <a:fillRect/>
          </a:stretch>
        </p:blipFill>
        <p:spPr>
          <a:xfrm>
            <a:off x="1892300" y="1825625"/>
            <a:ext cx="840613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The significance of scale: language understanding</a:t>
            </a:r>
            <a:endParaRPr lang="en-US"/>
          </a:p>
        </p:txBody>
      </p:sp>
      <p:pic>
        <p:nvPicPr>
          <p:cNvPr id="4" name="Content Placeholder 3"/>
          <p:cNvPicPr>
            <a:picLocks noChangeAspect="1"/>
          </p:cNvPicPr>
          <p:nvPr>
            <p:ph idx="1"/>
          </p:nvPr>
        </p:nvPicPr>
        <p:blipFill>
          <a:blip r:embed="rId1"/>
          <a:stretch>
            <a:fillRect/>
          </a:stretch>
        </p:blipFill>
        <p:spPr>
          <a:xfrm>
            <a:off x="1759585" y="1825625"/>
            <a:ext cx="867219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What is AI? </a:t>
            </a:r>
            <a:endParaRPr lang="en-US"/>
          </a:p>
        </p:txBody>
      </p:sp>
      <p:sp>
        <p:nvSpPr>
          <p:cNvPr id="5" name="Content Placeholder 4"/>
          <p:cNvSpPr>
            <a:spLocks noGrp="1"/>
          </p:cNvSpPr>
          <p:nvPr>
            <p:ph idx="1"/>
          </p:nvPr>
        </p:nvSpPr>
        <p:spPr>
          <a:xfrm>
            <a:off x="838200" y="1825625"/>
            <a:ext cx="4890135" cy="4351655"/>
          </a:xfrm>
        </p:spPr>
        <p:txBody>
          <a:bodyPr/>
          <a:p>
            <a:r>
              <a:rPr lang="en-US"/>
              <a:t>Human intelligence (HI): ability to learn, think, solve problems, ....</a:t>
            </a:r>
            <a:endParaRPr lang="en-US"/>
          </a:p>
          <a:p>
            <a:r>
              <a:rPr lang="en-US"/>
              <a:t>Artificial Intelligence (AI): enable computer to learn, think and solve problems. </a:t>
            </a:r>
            <a:endParaRPr lang="en-US"/>
          </a:p>
        </p:txBody>
      </p:sp>
      <p:pic>
        <p:nvPicPr>
          <p:cNvPr id="100" name="Picture 99"/>
          <p:cNvPicPr/>
          <p:nvPr/>
        </p:nvPicPr>
        <p:blipFill>
          <a:blip r:embed="rId1"/>
          <a:stretch>
            <a:fillRect/>
          </a:stretch>
        </p:blipFill>
        <p:spPr>
          <a:xfrm>
            <a:off x="6096000" y="786765"/>
            <a:ext cx="5905500" cy="5811520"/>
          </a:xfrm>
          <a:prstGeom prst="rect">
            <a:avLst/>
          </a:prstGeom>
          <a:noFill/>
          <a:ln w="9525">
            <a:noFill/>
          </a:ln>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117" name="Picture 116"/>
          <p:cNvPicPr/>
          <p:nvPr/>
        </p:nvPicPr>
        <p:blipFill>
          <a:blip r:embed="rId1"/>
          <a:stretch>
            <a:fillRect/>
          </a:stretch>
        </p:blipFill>
        <p:spPr>
          <a:xfrm>
            <a:off x="117475" y="215900"/>
            <a:ext cx="11750675" cy="6451600"/>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model size (# of parameters)</a:t>
            </a:r>
            <a:endParaRPr lang="en-US"/>
          </a:p>
        </p:txBody>
      </p:sp>
      <p:sp>
        <p:nvSpPr>
          <p:cNvPr id="5" name="Text Box 4"/>
          <p:cNvSpPr txBox="1"/>
          <p:nvPr/>
        </p:nvSpPr>
        <p:spPr>
          <a:xfrm>
            <a:off x="922655" y="1365250"/>
            <a:ext cx="4064000" cy="460375"/>
          </a:xfrm>
          <a:prstGeom prst="rect">
            <a:avLst/>
          </a:prstGeom>
          <a:noFill/>
        </p:spPr>
        <p:txBody>
          <a:bodyPr wrap="square" rtlCol="0">
            <a:spAutoFit/>
          </a:bodyPr>
          <a:p>
            <a:r>
              <a:rPr lang="en-US" sz="2400" b="1"/>
              <a:t>LLMs becoming small!! </a:t>
            </a:r>
            <a:endParaRPr lang="en-US" sz="2400" b="1"/>
          </a:p>
        </p:txBody>
      </p:sp>
      <p:pic>
        <p:nvPicPr>
          <p:cNvPr id="6" name="Content Placeholder 5" descr="LLM size_LE_auto_x2"/>
          <p:cNvPicPr>
            <a:picLocks noChangeAspect="1"/>
          </p:cNvPicPr>
          <p:nvPr>
            <p:ph idx="1"/>
          </p:nvPr>
        </p:nvPicPr>
        <p:blipFill>
          <a:blip r:embed="rId1"/>
          <a:stretch>
            <a:fillRect/>
          </a:stretch>
        </p:blipFill>
        <p:spPr>
          <a:xfrm>
            <a:off x="128270" y="1825625"/>
            <a:ext cx="11934825" cy="49536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 of tokens)</a:t>
            </a:r>
            <a:endParaRPr lang="en-US"/>
          </a:p>
        </p:txBody>
      </p:sp>
      <p:sp>
        <p:nvSpPr>
          <p:cNvPr id="3" name="Content Placeholder 2"/>
          <p:cNvSpPr>
            <a:spLocks noGrp="1"/>
          </p:cNvSpPr>
          <p:nvPr>
            <p:ph idx="1"/>
          </p:nvPr>
        </p:nvSpPr>
        <p:spPr/>
        <p:txBody>
          <a:bodyPr/>
          <a:p>
            <a:endParaRPr lang="en-US"/>
          </a:p>
        </p:txBody>
      </p:sp>
      <p:pic>
        <p:nvPicPr>
          <p:cNvPr id="113" name="Picture 112"/>
          <p:cNvPicPr/>
          <p:nvPr/>
        </p:nvPicPr>
        <p:blipFill>
          <a:blip r:embed="rId1"/>
          <a:stretch>
            <a:fillRect/>
          </a:stretch>
        </p:blipFill>
        <p:spPr>
          <a:xfrm>
            <a:off x="351155" y="1555115"/>
            <a:ext cx="10650220" cy="518985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vs. time</a:t>
            </a:r>
            <a:endParaRPr lang="en-US"/>
          </a:p>
        </p:txBody>
      </p:sp>
      <p:pic>
        <p:nvPicPr>
          <p:cNvPr id="4" name="Content Placeholder 3"/>
          <p:cNvPicPr>
            <a:picLocks noChangeAspect="1"/>
          </p:cNvPicPr>
          <p:nvPr>
            <p:ph idx="1"/>
          </p:nvPr>
        </p:nvPicPr>
        <p:blipFill>
          <a:blip r:embed="rId1"/>
          <a:stretch>
            <a:fillRect/>
          </a:stretch>
        </p:blipFill>
        <p:spPr>
          <a:xfrm>
            <a:off x="1126490" y="1825625"/>
            <a:ext cx="993775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graphicFrame>
        <p:nvGraphicFramePr>
          <p:cNvPr id="4" name="Content Placeholder 3"/>
          <p:cNvGraphicFramePr/>
          <p:nvPr>
            <p:ph idx="1"/>
          </p:nvPr>
        </p:nvGraphicFramePr>
        <p:xfrm>
          <a:off x="838200" y="1825625"/>
          <a:ext cx="9890760" cy="4201160"/>
        </p:xfrm>
        <a:graphic>
          <a:graphicData uri="http://schemas.openxmlformats.org/drawingml/2006/table">
            <a:tbl>
              <a:tblPr firstRow="1" bandRow="1">
                <a:tableStyleId>{5C22544A-7EE6-4342-B048-85BDC9FD1C3A}</a:tableStyleId>
              </a:tblPr>
              <a:tblGrid>
                <a:gridCol w="2038350"/>
                <a:gridCol w="7852410"/>
              </a:tblGrid>
              <a:tr h="562610">
                <a:tc>
                  <a:txBody>
                    <a:bodyPr/>
                    <a:p>
                      <a:pPr>
                        <a:buNone/>
                      </a:pPr>
                      <a:r>
                        <a:rPr lang="en-US" sz="2800"/>
                        <a:t>Parameters </a:t>
                      </a:r>
                      <a:endParaRPr lang="en-US" sz="2800"/>
                    </a:p>
                  </a:txBody>
                  <a:tcPr/>
                </a:tc>
                <a:tc>
                  <a:txBody>
                    <a:bodyPr/>
                    <a:p>
                      <a:pPr>
                        <a:buNone/>
                      </a:pPr>
                      <a:endParaRPr lang="en-US" sz="2800"/>
                    </a:p>
                  </a:txBody>
                  <a:tcPr/>
                </a:tc>
              </a:tr>
              <a:tr h="1347470">
                <a:tc>
                  <a:txBody>
                    <a:bodyPr/>
                    <a:p>
                      <a:pPr>
                        <a:buNone/>
                      </a:pPr>
                      <a:r>
                        <a:rPr lang="en-US" sz="2800"/>
                        <a:t>~1B</a:t>
                      </a:r>
                      <a:endParaRPr lang="en-US" sz="2800"/>
                    </a:p>
                  </a:txBody>
                  <a:tcPr/>
                </a:tc>
                <a:tc>
                  <a:txBody>
                    <a:bodyPr/>
                    <a:p>
                      <a:pPr>
                        <a:buNone/>
                      </a:pPr>
                      <a:r>
                        <a:rPr lang="en-US" sz="2800"/>
                        <a:t>Pattern matching and basic knowledge </a:t>
                      </a:r>
                      <a:endParaRPr lang="en-US" sz="2800"/>
                    </a:p>
                    <a:p>
                      <a:pPr>
                        <a:buNone/>
                      </a:pPr>
                      <a:r>
                        <a:rPr lang="en-US" sz="2800"/>
                        <a:t>of the world.</a:t>
                      </a:r>
                      <a:endParaRPr lang="en-US" sz="2800"/>
                    </a:p>
                  </a:txBody>
                  <a:tcPr/>
                </a:tc>
              </a:tr>
              <a:tr h="1347470">
                <a:tc>
                  <a:txBody>
                    <a:bodyPr/>
                    <a:p>
                      <a:pPr>
                        <a:buNone/>
                      </a:pPr>
                      <a:r>
                        <a:rPr lang="en-US" sz="2800">
                          <a:sym typeface="+mn-ea"/>
                        </a:rPr>
                        <a:t>~</a:t>
                      </a:r>
                      <a:r>
                        <a:rPr lang="en-US" sz="2800"/>
                        <a:t>10B</a:t>
                      </a:r>
                      <a:endParaRPr lang="en-US" sz="2800"/>
                    </a:p>
                  </a:txBody>
                  <a:tcPr/>
                </a:tc>
                <a:tc>
                  <a:txBody>
                    <a:bodyPr/>
                    <a:p>
                      <a:pPr>
                        <a:buNone/>
                      </a:pPr>
                      <a:r>
                        <a:rPr lang="en-US" sz="2800"/>
                        <a:t>Greater world knowledge. Can follow basic </a:t>
                      </a:r>
                      <a:endParaRPr lang="en-US" sz="2800"/>
                    </a:p>
                    <a:p>
                      <a:pPr>
                        <a:buNone/>
                      </a:pPr>
                      <a:r>
                        <a:rPr lang="en-US" sz="2800"/>
                        <a:t>instructions</a:t>
                      </a:r>
                      <a:endParaRPr lang="en-US" sz="2800"/>
                    </a:p>
                  </a:txBody>
                  <a:tcPr/>
                </a:tc>
              </a:tr>
              <a:tr h="943610">
                <a:tc>
                  <a:txBody>
                    <a:bodyPr/>
                    <a:p>
                      <a:pPr>
                        <a:buNone/>
                      </a:pPr>
                      <a:r>
                        <a:rPr lang="en-US" sz="2800">
                          <a:sym typeface="+mn-ea"/>
                        </a:rPr>
                        <a:t>~</a:t>
                      </a:r>
                      <a:r>
                        <a:rPr lang="en-US" sz="2800"/>
                        <a:t>100B+</a:t>
                      </a:r>
                      <a:endParaRPr lang="en-US" sz="2800"/>
                    </a:p>
                  </a:txBody>
                  <a:tcPr/>
                </a:tc>
                <a:tc>
                  <a:txBody>
                    <a:bodyPr/>
                    <a:p>
                      <a:pPr>
                        <a:buNone/>
                      </a:pPr>
                      <a:r>
                        <a:rPr lang="en-US" sz="2800"/>
                        <a:t>Rich world knowledge. Complex reasoning</a:t>
                      </a:r>
                      <a:endParaRPr lang="en-US" sz="28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Training data domain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object 2"/>
          <p:cNvPicPr/>
          <p:nvPr/>
        </p:nvPicPr>
        <p:blipFill>
          <a:blip r:embed="rId1" cstate="print"/>
          <a:stretch>
            <a:fillRect/>
          </a:stretch>
        </p:blipFill>
        <p:spPr>
          <a:xfrm>
            <a:off x="838200" y="1691005"/>
            <a:ext cx="10083165" cy="46062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840" y="1294266"/>
            <a:ext cx="8310033" cy="591185"/>
          </a:xfrm>
          <a:prstGeom prst="rect">
            <a:avLst/>
          </a:prstGeom>
        </p:spPr>
        <p:txBody>
          <a:bodyPr vert="horz" wrap="square" lIns="0" tIns="16933" rIns="0" bIns="0" rtlCol="0" anchor="ctr">
            <a:spAutoFit/>
          </a:bodyPr>
          <a:lstStyle/>
          <a:p>
            <a:pPr marL="17145">
              <a:lnSpc>
                <a:spcPct val="100000"/>
              </a:lnSpc>
              <a:spcBef>
                <a:spcPts val="135"/>
              </a:spcBef>
            </a:pPr>
            <a:r>
              <a:rPr sz="3735" b="1" spc="-40" dirty="0">
                <a:solidFill>
                  <a:srgbClr val="000000"/>
                </a:solidFill>
              </a:rPr>
              <a:t>Technical</a:t>
            </a:r>
            <a:r>
              <a:rPr sz="3735" b="1" spc="-27" dirty="0">
                <a:solidFill>
                  <a:srgbClr val="000000"/>
                </a:solidFill>
              </a:rPr>
              <a:t> </a:t>
            </a:r>
            <a:r>
              <a:rPr sz="3735" b="1" spc="-7" dirty="0">
                <a:solidFill>
                  <a:srgbClr val="000000"/>
                </a:solidFill>
              </a:rPr>
              <a:t>Factors</a:t>
            </a:r>
            <a:r>
              <a:rPr sz="3735" b="1" spc="-27" dirty="0">
                <a:solidFill>
                  <a:srgbClr val="000000"/>
                </a:solidFill>
              </a:rPr>
              <a:t> </a:t>
            </a:r>
            <a:r>
              <a:rPr sz="3735" b="1" spc="-7" dirty="0">
                <a:solidFill>
                  <a:srgbClr val="000000"/>
                </a:solidFill>
              </a:rPr>
              <a:t>in</a:t>
            </a:r>
            <a:r>
              <a:rPr sz="3735" b="1" spc="-27" dirty="0">
                <a:solidFill>
                  <a:srgbClr val="000000"/>
                </a:solidFill>
              </a:rPr>
              <a:t> </a:t>
            </a:r>
            <a:r>
              <a:rPr sz="3735" b="1" spc="-7" dirty="0">
                <a:solidFill>
                  <a:srgbClr val="000000"/>
                </a:solidFill>
              </a:rPr>
              <a:t>choosing</a:t>
            </a:r>
            <a:r>
              <a:rPr sz="3735" b="1" spc="-27" dirty="0">
                <a:solidFill>
                  <a:srgbClr val="000000"/>
                </a:solidFill>
              </a:rPr>
              <a:t> </a:t>
            </a:r>
            <a:r>
              <a:rPr sz="3735" b="1" dirty="0">
                <a:solidFill>
                  <a:srgbClr val="000000"/>
                </a:solidFill>
              </a:rPr>
              <a:t>a</a:t>
            </a:r>
            <a:r>
              <a:rPr sz="3735" b="1" spc="-20" dirty="0">
                <a:solidFill>
                  <a:srgbClr val="000000"/>
                </a:solidFill>
              </a:rPr>
              <a:t> </a:t>
            </a:r>
            <a:r>
              <a:rPr sz="3735" b="1" spc="-7" dirty="0">
                <a:solidFill>
                  <a:srgbClr val="000000"/>
                </a:solidFill>
              </a:rPr>
              <a:t>LLM</a:t>
            </a:r>
            <a:endParaRPr sz="3735" b="1" dirty="0"/>
          </a:p>
        </p:txBody>
      </p:sp>
      <p:sp>
        <p:nvSpPr>
          <p:cNvPr id="3" name="object 3"/>
          <p:cNvSpPr txBox="1"/>
          <p:nvPr/>
        </p:nvSpPr>
        <p:spPr>
          <a:xfrm>
            <a:off x="423432" y="2254150"/>
            <a:ext cx="11030373" cy="4042410"/>
          </a:xfrm>
          <a:prstGeom prst="rect">
            <a:avLst/>
          </a:prstGeom>
        </p:spPr>
        <p:txBody>
          <a:bodyPr vert="horz" wrap="square" lIns="0" tIns="16933" rIns="0" bIns="0" rtlCol="0">
            <a:spAutoFit/>
          </a:bodyPr>
          <a:lstStyle/>
          <a:p>
            <a:pPr marL="17145" marR="421005">
              <a:spcBef>
                <a:spcPts val="135"/>
              </a:spcBef>
            </a:pPr>
            <a:r>
              <a:rPr sz="1865" dirty="0">
                <a:solidFill>
                  <a:srgbClr val="0D0D0D"/>
                </a:solidFill>
                <a:latin typeface="Arial" panose="020B0604020202020204"/>
                <a:cs typeface="Arial" panose="020B0604020202020204"/>
              </a:rPr>
              <a:t>Deciding which provider and foundational model would be a better choice depends on several factors  including number of parameters, size of context window, training type, inference speed, cost,</a:t>
            </a:r>
            <a:endParaRPr sz="1865" dirty="0">
              <a:solidFill>
                <a:srgbClr val="0D0D0D"/>
              </a:solidFill>
              <a:latin typeface="Arial" panose="020B0604020202020204"/>
              <a:cs typeface="Arial" panose="020B0604020202020204"/>
            </a:endParaRPr>
          </a:p>
          <a:p>
            <a:pPr marL="17145"/>
            <a:r>
              <a:rPr sz="1865" dirty="0">
                <a:solidFill>
                  <a:srgbClr val="0D0D0D"/>
                </a:solidFill>
                <a:latin typeface="Arial" panose="020B0604020202020204"/>
                <a:cs typeface="Arial" panose="020B0604020202020204"/>
              </a:rPr>
              <a:t>fine-tunability as well as data security.</a:t>
            </a:r>
            <a:endParaRPr sz="1865" dirty="0">
              <a:solidFill>
                <a:srgbClr val="0D0D0D"/>
              </a:solidFill>
              <a:latin typeface="Arial" panose="020B0604020202020204"/>
              <a:cs typeface="Arial" panose="020B0604020202020204"/>
            </a:endParaRPr>
          </a:p>
          <a:p>
            <a:pPr>
              <a:spcBef>
                <a:spcPts val="15"/>
              </a:spcBef>
            </a:pPr>
            <a:endParaRPr sz="1865" dirty="0">
              <a:solidFill>
                <a:srgbClr val="0D0D0D"/>
              </a:solidFill>
              <a:latin typeface="Arial" panose="020B0604020202020204"/>
              <a:cs typeface="Arial" panose="020B0604020202020204"/>
            </a:endParaRPr>
          </a:p>
          <a:p>
            <a:pPr marL="17145" marR="469265">
              <a:buAutoNum type="arabicPeriod"/>
              <a:tabLst>
                <a:tab pos="280035" algn="l"/>
              </a:tabLst>
            </a:pPr>
            <a:r>
              <a:rPr sz="1865" b="1" dirty="0">
                <a:solidFill>
                  <a:srgbClr val="0D0D0D"/>
                </a:solidFill>
                <a:latin typeface="Arial" panose="020B0604020202020204"/>
                <a:cs typeface="Arial" panose="020B0604020202020204"/>
              </a:rPr>
              <a:t>Number of Parameters</a:t>
            </a:r>
            <a:r>
              <a:rPr sz="1865" dirty="0">
                <a:solidFill>
                  <a:srgbClr val="0D0D0D"/>
                </a:solidFill>
                <a:latin typeface="Arial" panose="020B0604020202020204"/>
                <a:cs typeface="Arial" panose="020B0604020202020204"/>
              </a:rPr>
              <a:t>: The number of parameters in a model can influence its capacity and  performance. Larger models with more parameters often have the potential to capture more complex  patterns and achieve higher accuracy. However, larger models also require more computational  resources for training and inference.</a:t>
            </a:r>
            <a:endParaRPr sz="1865" dirty="0">
              <a:solidFill>
                <a:srgbClr val="0D0D0D"/>
              </a:solidFill>
              <a:latin typeface="Arial" panose="020B0604020202020204"/>
              <a:cs typeface="Arial" panose="020B0604020202020204"/>
            </a:endParaRPr>
          </a:p>
          <a:p>
            <a:pPr>
              <a:spcBef>
                <a:spcPts val="20"/>
              </a:spcBef>
              <a:buFont typeface="Arial" panose="020B0604020202020204"/>
              <a:buAutoNum type="arabicPeriod"/>
            </a:pPr>
            <a:endParaRPr sz="1865" dirty="0">
              <a:solidFill>
                <a:srgbClr val="0D0D0D"/>
              </a:solidFill>
              <a:latin typeface="Arial" panose="020B0604020202020204"/>
              <a:cs typeface="Arial" panose="020B0604020202020204"/>
            </a:endParaRPr>
          </a:p>
          <a:p>
            <a:pPr marL="17145" marR="6985">
              <a:buAutoNum type="arabicPeriod"/>
              <a:tabLst>
                <a:tab pos="280035" algn="l"/>
              </a:tabLst>
            </a:pPr>
            <a:r>
              <a:rPr sz="1865" b="1" dirty="0">
                <a:solidFill>
                  <a:srgbClr val="0D0D0D"/>
                </a:solidFill>
                <a:latin typeface="Arial" panose="020B0604020202020204"/>
                <a:cs typeface="Arial" panose="020B0604020202020204"/>
              </a:rPr>
              <a:t>Size of Context Window</a:t>
            </a:r>
            <a:r>
              <a:rPr sz="1865" dirty="0">
                <a:solidFill>
                  <a:srgbClr val="0D0D0D"/>
                </a:solidFill>
                <a:latin typeface="Arial" panose="020B0604020202020204"/>
                <a:cs typeface="Arial" panose="020B0604020202020204"/>
              </a:rPr>
              <a:t>: The context window refers to the amount of text or context that the model  considers when generating responses or predictions. Models with larger context windows have a broader  understanding of the context, which can be advantageous for generating more contextually relevant  outputs. However, larger context windows can also increase computational requirements and inference  time.</a:t>
            </a:r>
            <a:endParaRPr sz="1865" dirty="0">
              <a:solidFill>
                <a:srgbClr val="0D0D0D"/>
              </a:solidFill>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60" y="1227540"/>
            <a:ext cx="8310033" cy="591551"/>
          </a:xfrm>
          <a:prstGeom prst="rect">
            <a:avLst/>
          </a:prstGeom>
        </p:spPr>
        <p:txBody>
          <a:bodyPr vert="horz" wrap="square" lIns="0" tIns="16933" rIns="0" bIns="0" rtlCol="0" anchor="ctr">
            <a:spAutoFit/>
          </a:bodyPr>
          <a:lstStyle/>
          <a:p>
            <a:pPr marL="17145">
              <a:lnSpc>
                <a:spcPct val="100000"/>
              </a:lnSpc>
              <a:spcBef>
                <a:spcPts val="135"/>
              </a:spcBef>
            </a:pPr>
            <a:r>
              <a:rPr sz="3735" spc="-40" dirty="0">
                <a:solidFill>
                  <a:srgbClr val="000000"/>
                </a:solidFill>
              </a:rPr>
              <a:t>Technical</a:t>
            </a:r>
            <a:r>
              <a:rPr sz="3735" spc="-27" dirty="0">
                <a:solidFill>
                  <a:srgbClr val="000000"/>
                </a:solidFill>
              </a:rPr>
              <a:t> </a:t>
            </a:r>
            <a:r>
              <a:rPr sz="3735" spc="-7" dirty="0">
                <a:solidFill>
                  <a:srgbClr val="000000"/>
                </a:solidFill>
              </a:rPr>
              <a:t>Factors</a:t>
            </a:r>
            <a:r>
              <a:rPr sz="3735" spc="-27" dirty="0">
                <a:solidFill>
                  <a:srgbClr val="000000"/>
                </a:solidFill>
              </a:rPr>
              <a:t> </a:t>
            </a:r>
            <a:r>
              <a:rPr sz="3735" spc="-7" dirty="0">
                <a:solidFill>
                  <a:srgbClr val="000000"/>
                </a:solidFill>
              </a:rPr>
              <a:t>in</a:t>
            </a:r>
            <a:r>
              <a:rPr sz="3735" spc="-27" dirty="0">
                <a:solidFill>
                  <a:srgbClr val="000000"/>
                </a:solidFill>
              </a:rPr>
              <a:t> </a:t>
            </a:r>
            <a:r>
              <a:rPr sz="3735" spc="-7" dirty="0">
                <a:solidFill>
                  <a:srgbClr val="000000"/>
                </a:solidFill>
              </a:rPr>
              <a:t>choosing</a:t>
            </a:r>
            <a:r>
              <a:rPr sz="3735" spc="-27" dirty="0">
                <a:solidFill>
                  <a:srgbClr val="000000"/>
                </a:solidFill>
              </a:rPr>
              <a:t> </a:t>
            </a:r>
            <a:r>
              <a:rPr sz="3735" dirty="0">
                <a:solidFill>
                  <a:srgbClr val="000000"/>
                </a:solidFill>
              </a:rPr>
              <a:t>a</a:t>
            </a:r>
            <a:r>
              <a:rPr sz="3735" spc="-20" dirty="0">
                <a:solidFill>
                  <a:srgbClr val="000000"/>
                </a:solidFill>
              </a:rPr>
              <a:t> </a:t>
            </a:r>
            <a:r>
              <a:rPr sz="3735" spc="-7" dirty="0">
                <a:solidFill>
                  <a:srgbClr val="000000"/>
                </a:solidFill>
              </a:rPr>
              <a:t>LLM</a:t>
            </a:r>
            <a:endParaRPr sz="3735" dirty="0"/>
          </a:p>
        </p:txBody>
      </p:sp>
      <p:sp>
        <p:nvSpPr>
          <p:cNvPr id="3" name="object 3"/>
          <p:cNvSpPr txBox="1"/>
          <p:nvPr/>
        </p:nvSpPr>
        <p:spPr>
          <a:xfrm>
            <a:off x="577003" y="2335430"/>
            <a:ext cx="11037993" cy="3772550"/>
          </a:xfrm>
          <a:prstGeom prst="rect">
            <a:avLst/>
          </a:prstGeom>
        </p:spPr>
        <p:txBody>
          <a:bodyPr vert="horz" wrap="square" lIns="0" tIns="16933" rIns="0" bIns="0" rtlCol="0">
            <a:spAutoFit/>
          </a:bodyPr>
          <a:lstStyle/>
          <a:p>
            <a:pPr marL="17145" marR="175260">
              <a:spcBef>
                <a:spcPts val="135"/>
              </a:spcBef>
              <a:buFont typeface="Arial" panose="020B0604020202020204"/>
              <a:buAutoNum type="arabicPeriod" startAt="3"/>
              <a:tabLst>
                <a:tab pos="280670" algn="l"/>
              </a:tabLst>
            </a:pPr>
            <a:r>
              <a:rPr sz="1865" b="1" spc="-20" dirty="0">
                <a:latin typeface="Arial" panose="020B0604020202020204"/>
                <a:cs typeface="Arial" panose="020B0604020202020204"/>
              </a:rPr>
              <a:t>Training </a:t>
            </a:r>
            <a:r>
              <a:rPr sz="1865" b="1" spc="-33" dirty="0">
                <a:latin typeface="Arial" panose="020B0604020202020204"/>
                <a:cs typeface="Arial" panose="020B0604020202020204"/>
              </a:rPr>
              <a:t>Type: </a:t>
            </a:r>
            <a:r>
              <a:rPr sz="1865" spc="-13" dirty="0">
                <a:latin typeface="Arial" panose="020B0604020202020204"/>
                <a:cs typeface="Arial" panose="020B0604020202020204"/>
              </a:rPr>
              <a:t>Different </a:t>
            </a:r>
            <a:r>
              <a:rPr sz="1865" dirty="0">
                <a:latin typeface="Arial" panose="020B0604020202020204"/>
                <a:cs typeface="Arial" panose="020B0604020202020204"/>
              </a:rPr>
              <a:t>models can </a:t>
            </a:r>
            <a:r>
              <a:rPr sz="1865" spc="-7" dirty="0">
                <a:latin typeface="Arial" panose="020B0604020202020204"/>
                <a:cs typeface="Arial" panose="020B0604020202020204"/>
              </a:rPr>
              <a:t>be trained using </a:t>
            </a:r>
            <a:r>
              <a:rPr sz="1865" dirty="0">
                <a:latin typeface="Arial" panose="020B0604020202020204"/>
                <a:cs typeface="Arial" panose="020B0604020202020204"/>
              </a:rPr>
              <a:t>various methods, such </a:t>
            </a:r>
            <a:r>
              <a:rPr sz="1865" spc="-7" dirty="0">
                <a:latin typeface="Arial" panose="020B0604020202020204"/>
                <a:cs typeface="Arial" panose="020B0604020202020204"/>
              </a:rPr>
              <a:t>as </a:t>
            </a:r>
            <a:r>
              <a:rPr sz="1865" dirty="0">
                <a:latin typeface="Arial" panose="020B0604020202020204"/>
                <a:cs typeface="Arial" panose="020B0604020202020204"/>
              </a:rPr>
              <a:t>supervised </a:t>
            </a:r>
            <a:r>
              <a:rPr sz="1865" spc="-7" dirty="0">
                <a:latin typeface="Arial" panose="020B0604020202020204"/>
                <a:cs typeface="Arial" panose="020B0604020202020204"/>
              </a:rPr>
              <a:t>learning, </a:t>
            </a:r>
            <a:r>
              <a:rPr sz="1865" dirty="0">
                <a:latin typeface="Arial" panose="020B0604020202020204"/>
                <a:cs typeface="Arial" panose="020B0604020202020204"/>
              </a:rPr>
              <a:t> </a:t>
            </a:r>
            <a:r>
              <a:rPr sz="1865" spc="-7" dirty="0">
                <a:latin typeface="Arial" panose="020B0604020202020204"/>
                <a:cs typeface="Arial" panose="020B0604020202020204"/>
              </a:rPr>
              <a:t>unsupervised learning, or </a:t>
            </a:r>
            <a:r>
              <a:rPr sz="1865" dirty="0">
                <a:latin typeface="Arial" panose="020B0604020202020204"/>
                <a:cs typeface="Arial" panose="020B0604020202020204"/>
              </a:rPr>
              <a:t>self-supervised </a:t>
            </a:r>
            <a:r>
              <a:rPr sz="1865" spc="-7" dirty="0">
                <a:latin typeface="Arial" panose="020B0604020202020204"/>
                <a:cs typeface="Arial" panose="020B0604020202020204"/>
              </a:rPr>
              <a:t>learning. The training type </a:t>
            </a:r>
            <a:r>
              <a:rPr sz="1865" dirty="0">
                <a:latin typeface="Arial" panose="020B0604020202020204"/>
                <a:cs typeface="Arial" panose="020B0604020202020204"/>
              </a:rPr>
              <a:t>can </a:t>
            </a:r>
            <a:r>
              <a:rPr sz="1865" spc="-7" dirty="0">
                <a:latin typeface="Arial" panose="020B0604020202020204"/>
                <a:cs typeface="Arial" panose="020B0604020202020204"/>
              </a:rPr>
              <a:t>impact the </a:t>
            </a:r>
            <a:r>
              <a:rPr sz="1865" dirty="0">
                <a:latin typeface="Arial" panose="020B0604020202020204"/>
                <a:cs typeface="Arial" panose="020B0604020202020204"/>
              </a:rPr>
              <a:t>model's capabilities </a:t>
            </a:r>
            <a:r>
              <a:rPr sz="1865" spc="-500" dirty="0">
                <a:latin typeface="Arial" panose="020B0604020202020204"/>
                <a:cs typeface="Arial" panose="020B0604020202020204"/>
              </a:rPr>
              <a:t> </a:t>
            </a:r>
            <a:r>
              <a:rPr sz="1865" spc="-7" dirty="0">
                <a:latin typeface="Arial" panose="020B0604020202020204"/>
                <a:cs typeface="Arial" panose="020B0604020202020204"/>
              </a:rPr>
              <a:t>and generalization across </a:t>
            </a:r>
            <a:r>
              <a:rPr sz="1865" spc="-13" dirty="0">
                <a:latin typeface="Arial" panose="020B0604020202020204"/>
                <a:cs typeface="Arial" panose="020B0604020202020204"/>
              </a:rPr>
              <a:t>different </a:t>
            </a:r>
            <a:r>
              <a:rPr sz="1865" spc="-7" dirty="0">
                <a:latin typeface="Arial" panose="020B0604020202020204"/>
                <a:cs typeface="Arial" panose="020B0604020202020204"/>
              </a:rPr>
              <a:t>tasks. Understanding the training </a:t>
            </a:r>
            <a:r>
              <a:rPr sz="1865" dirty="0">
                <a:latin typeface="Arial" panose="020B0604020202020204"/>
                <a:cs typeface="Arial" panose="020B0604020202020204"/>
              </a:rPr>
              <a:t>methodology </a:t>
            </a:r>
            <a:r>
              <a:rPr sz="1865" spc="-7" dirty="0">
                <a:latin typeface="Arial" panose="020B0604020202020204"/>
                <a:cs typeface="Arial" panose="020B0604020202020204"/>
              </a:rPr>
              <a:t>and evaluating its </a:t>
            </a:r>
            <a:r>
              <a:rPr sz="1865" dirty="0">
                <a:latin typeface="Arial" panose="020B0604020202020204"/>
                <a:cs typeface="Arial" panose="020B0604020202020204"/>
              </a:rPr>
              <a:t> suitability</a:t>
            </a:r>
            <a:r>
              <a:rPr sz="1865" spc="-13" dirty="0">
                <a:latin typeface="Arial" panose="020B0604020202020204"/>
                <a:cs typeface="Arial" panose="020B0604020202020204"/>
              </a:rPr>
              <a:t> </a:t>
            </a:r>
            <a:r>
              <a:rPr sz="1865" spc="-7" dirty="0">
                <a:latin typeface="Arial" panose="020B0604020202020204"/>
                <a:cs typeface="Arial" panose="020B0604020202020204"/>
              </a:rPr>
              <a:t>for </a:t>
            </a:r>
            <a:r>
              <a:rPr sz="1865" dirty="0">
                <a:latin typeface="Arial" panose="020B0604020202020204"/>
                <a:cs typeface="Arial" panose="020B0604020202020204"/>
              </a:rPr>
              <a:t>specific</a:t>
            </a:r>
            <a:r>
              <a:rPr sz="1865" spc="-7" dirty="0">
                <a:latin typeface="Arial" panose="020B0604020202020204"/>
                <a:cs typeface="Arial" panose="020B0604020202020204"/>
              </a:rPr>
              <a:t> use </a:t>
            </a:r>
            <a:r>
              <a:rPr sz="1865" dirty="0">
                <a:latin typeface="Arial" panose="020B0604020202020204"/>
                <a:cs typeface="Arial" panose="020B0604020202020204"/>
              </a:rPr>
              <a:t>cases</a:t>
            </a:r>
            <a:r>
              <a:rPr sz="1865" spc="-7" dirty="0">
                <a:latin typeface="Arial" panose="020B0604020202020204"/>
                <a:cs typeface="Arial" panose="020B0604020202020204"/>
              </a:rPr>
              <a:t> is important.</a:t>
            </a:r>
            <a:endParaRPr sz="1865" dirty="0">
              <a:latin typeface="Arial" panose="020B0604020202020204"/>
              <a:cs typeface="Arial" panose="020B0604020202020204"/>
            </a:endParaRPr>
          </a:p>
          <a:p>
            <a:pPr>
              <a:spcBef>
                <a:spcPts val="15"/>
              </a:spcBef>
              <a:buFont typeface="Arial" panose="020B0604020202020204"/>
              <a:buAutoNum type="arabicPeriod" startAt="3"/>
            </a:pPr>
            <a:endParaRPr sz="1935" dirty="0">
              <a:latin typeface="Arial" panose="020B0604020202020204"/>
              <a:cs typeface="Arial" panose="020B0604020202020204"/>
            </a:endParaRPr>
          </a:p>
          <a:p>
            <a:pPr marL="17145" marR="320040">
              <a:buFont typeface="Arial" panose="020B0604020202020204"/>
              <a:buAutoNum type="arabicPeriod" startAt="3"/>
              <a:tabLst>
                <a:tab pos="280670" algn="l"/>
              </a:tabLst>
            </a:pPr>
            <a:r>
              <a:rPr sz="1865" b="1" spc="-7" dirty="0">
                <a:latin typeface="Arial" panose="020B0604020202020204"/>
                <a:cs typeface="Arial" panose="020B0604020202020204"/>
              </a:rPr>
              <a:t>Inference Speed: </a:t>
            </a:r>
            <a:r>
              <a:rPr sz="1865" spc="-7" dirty="0">
                <a:latin typeface="Arial" panose="020B0604020202020204"/>
                <a:cs typeface="Arial" panose="020B0604020202020204"/>
              </a:rPr>
              <a:t>Inference </a:t>
            </a:r>
            <a:r>
              <a:rPr sz="1865" dirty="0">
                <a:latin typeface="Arial" panose="020B0604020202020204"/>
                <a:cs typeface="Arial" panose="020B0604020202020204"/>
              </a:rPr>
              <a:t>speed </a:t>
            </a:r>
            <a:r>
              <a:rPr sz="1865" spc="-7" dirty="0">
                <a:latin typeface="Arial" panose="020B0604020202020204"/>
                <a:cs typeface="Arial" panose="020B0604020202020204"/>
              </a:rPr>
              <a:t>is </a:t>
            </a:r>
            <a:r>
              <a:rPr sz="1865" dirty="0">
                <a:latin typeface="Arial" panose="020B0604020202020204"/>
                <a:cs typeface="Arial" panose="020B0604020202020204"/>
              </a:rPr>
              <a:t>a crucial </a:t>
            </a:r>
            <a:r>
              <a:rPr sz="1865" spc="-20" dirty="0">
                <a:latin typeface="Arial" panose="020B0604020202020204"/>
                <a:cs typeface="Arial" panose="020B0604020202020204"/>
              </a:rPr>
              <a:t>factor, </a:t>
            </a:r>
            <a:r>
              <a:rPr sz="1865" spc="-7" dirty="0">
                <a:latin typeface="Arial" panose="020B0604020202020204"/>
                <a:cs typeface="Arial" panose="020B0604020202020204"/>
              </a:rPr>
              <a:t>especially in </a:t>
            </a:r>
            <a:r>
              <a:rPr sz="1865" dirty="0">
                <a:latin typeface="Arial" panose="020B0604020202020204"/>
                <a:cs typeface="Arial" panose="020B0604020202020204"/>
              </a:rPr>
              <a:t>real-time </a:t>
            </a:r>
            <a:r>
              <a:rPr sz="1865" spc="-7" dirty="0">
                <a:latin typeface="Arial" panose="020B0604020202020204"/>
                <a:cs typeface="Arial" panose="020B0604020202020204"/>
              </a:rPr>
              <a:t>or latencysensitive </a:t>
            </a:r>
            <a:r>
              <a:rPr sz="1865" dirty="0">
                <a:latin typeface="Arial" panose="020B0604020202020204"/>
                <a:cs typeface="Arial" panose="020B0604020202020204"/>
              </a:rPr>
              <a:t> </a:t>
            </a:r>
            <a:r>
              <a:rPr sz="1865" spc="-7" dirty="0">
                <a:latin typeface="Arial" panose="020B0604020202020204"/>
                <a:cs typeface="Arial" panose="020B0604020202020204"/>
              </a:rPr>
              <a:t>applications. Faster inference </a:t>
            </a:r>
            <a:r>
              <a:rPr sz="1865" dirty="0">
                <a:latin typeface="Arial" panose="020B0604020202020204"/>
                <a:cs typeface="Arial" panose="020B0604020202020204"/>
              </a:rPr>
              <a:t>speeds </a:t>
            </a:r>
            <a:r>
              <a:rPr sz="1865" spc="-7" dirty="0">
                <a:latin typeface="Arial" panose="020B0604020202020204"/>
                <a:cs typeface="Arial" panose="020B0604020202020204"/>
              </a:rPr>
              <a:t>allow for </a:t>
            </a:r>
            <a:r>
              <a:rPr sz="1865" dirty="0">
                <a:latin typeface="Arial" panose="020B0604020202020204"/>
                <a:cs typeface="Arial" panose="020B0604020202020204"/>
              </a:rPr>
              <a:t>more responsive systems </a:t>
            </a:r>
            <a:r>
              <a:rPr sz="1865" spc="-7" dirty="0">
                <a:latin typeface="Arial" panose="020B0604020202020204"/>
                <a:cs typeface="Arial" panose="020B0604020202020204"/>
              </a:rPr>
              <a:t>and better user experiences. </a:t>
            </a:r>
            <a:r>
              <a:rPr sz="1865" spc="-500" dirty="0">
                <a:latin typeface="Arial" panose="020B0604020202020204"/>
                <a:cs typeface="Arial" panose="020B0604020202020204"/>
              </a:rPr>
              <a:t> </a:t>
            </a:r>
            <a:r>
              <a:rPr sz="1865" dirty="0">
                <a:latin typeface="Arial" panose="020B0604020202020204"/>
                <a:cs typeface="Arial" panose="020B0604020202020204"/>
              </a:rPr>
              <a:t>Models</a:t>
            </a:r>
            <a:r>
              <a:rPr sz="1865" spc="-13" dirty="0">
                <a:latin typeface="Arial" panose="020B0604020202020204"/>
                <a:cs typeface="Arial" panose="020B0604020202020204"/>
              </a:rPr>
              <a:t> </a:t>
            </a:r>
            <a:r>
              <a:rPr sz="1865" spc="-7" dirty="0">
                <a:latin typeface="Arial" panose="020B0604020202020204"/>
                <a:cs typeface="Arial" panose="020B0604020202020204"/>
              </a:rPr>
              <a:t>with</a:t>
            </a:r>
            <a:r>
              <a:rPr sz="1865" spc="-13" dirty="0">
                <a:latin typeface="Arial" panose="020B0604020202020204"/>
                <a:cs typeface="Arial" panose="020B0604020202020204"/>
              </a:rPr>
              <a:t> </a:t>
            </a:r>
            <a:r>
              <a:rPr sz="1865" dirty="0">
                <a:latin typeface="Arial" panose="020B0604020202020204"/>
                <a:cs typeface="Arial" panose="020B0604020202020204"/>
              </a:rPr>
              <a:t>smaller</a:t>
            </a:r>
            <a:r>
              <a:rPr sz="1865" spc="-7" dirty="0">
                <a:latin typeface="Arial" panose="020B0604020202020204"/>
                <a:cs typeface="Arial" panose="020B0604020202020204"/>
              </a:rPr>
              <a:t> architectures</a:t>
            </a:r>
            <a:r>
              <a:rPr sz="1865" spc="-13" dirty="0">
                <a:latin typeface="Arial" panose="020B0604020202020204"/>
                <a:cs typeface="Arial" panose="020B0604020202020204"/>
              </a:rPr>
              <a:t> </a:t>
            </a:r>
            <a:r>
              <a:rPr sz="1865" spc="-7" dirty="0">
                <a:latin typeface="Arial" panose="020B0604020202020204"/>
                <a:cs typeface="Arial" panose="020B0604020202020204"/>
              </a:rPr>
              <a:t>or optimized</a:t>
            </a:r>
            <a:r>
              <a:rPr sz="1865" spc="-13" dirty="0">
                <a:latin typeface="Arial" panose="020B0604020202020204"/>
                <a:cs typeface="Arial" panose="020B0604020202020204"/>
              </a:rPr>
              <a:t> </a:t>
            </a:r>
            <a:r>
              <a:rPr sz="1865" spc="-7" dirty="0">
                <a:latin typeface="Arial" panose="020B0604020202020204"/>
                <a:cs typeface="Arial" panose="020B0604020202020204"/>
              </a:rPr>
              <a:t>implementations</a:t>
            </a:r>
            <a:r>
              <a:rPr sz="1865" spc="-13" dirty="0">
                <a:latin typeface="Arial" panose="020B0604020202020204"/>
                <a:cs typeface="Arial" panose="020B0604020202020204"/>
              </a:rPr>
              <a:t> </a:t>
            </a:r>
            <a:r>
              <a:rPr sz="1865" spc="-7" dirty="0">
                <a:latin typeface="Arial" panose="020B0604020202020204"/>
                <a:cs typeface="Arial" panose="020B0604020202020204"/>
              </a:rPr>
              <a:t>tend to</a:t>
            </a:r>
            <a:r>
              <a:rPr sz="1865" spc="-13" dirty="0">
                <a:latin typeface="Arial" panose="020B0604020202020204"/>
                <a:cs typeface="Arial" panose="020B0604020202020204"/>
              </a:rPr>
              <a:t> </a:t>
            </a:r>
            <a:r>
              <a:rPr sz="1865" spc="-7" dirty="0">
                <a:latin typeface="Arial" panose="020B0604020202020204"/>
                <a:cs typeface="Arial" panose="020B0604020202020204"/>
              </a:rPr>
              <a:t>have faster</a:t>
            </a:r>
            <a:r>
              <a:rPr sz="1865" spc="-13" dirty="0">
                <a:latin typeface="Arial" panose="020B0604020202020204"/>
                <a:cs typeface="Arial" panose="020B0604020202020204"/>
              </a:rPr>
              <a:t> </a:t>
            </a:r>
            <a:r>
              <a:rPr sz="1865" spc="-7" dirty="0">
                <a:latin typeface="Arial" panose="020B0604020202020204"/>
                <a:cs typeface="Arial" panose="020B0604020202020204"/>
              </a:rPr>
              <a:t>inference times.</a:t>
            </a:r>
            <a:endParaRPr sz="1865" dirty="0">
              <a:latin typeface="Arial" panose="020B0604020202020204"/>
              <a:cs typeface="Arial" panose="020B0604020202020204"/>
            </a:endParaRPr>
          </a:p>
          <a:p>
            <a:pPr>
              <a:spcBef>
                <a:spcPts val="20"/>
              </a:spcBef>
              <a:buFont typeface="Arial" panose="020B0604020202020204"/>
              <a:buAutoNum type="arabicPeriod" startAt="3"/>
            </a:pPr>
            <a:endParaRPr sz="1935" dirty="0">
              <a:latin typeface="Arial" panose="020B0604020202020204"/>
              <a:cs typeface="Arial" panose="020B0604020202020204"/>
            </a:endParaRPr>
          </a:p>
          <a:p>
            <a:pPr marL="17145" marR="6985">
              <a:buFont typeface="Arial" panose="020B0604020202020204"/>
              <a:buAutoNum type="arabicPeriod" startAt="3"/>
              <a:tabLst>
                <a:tab pos="280670" algn="l"/>
              </a:tabLst>
            </a:pPr>
            <a:r>
              <a:rPr sz="1865" b="1" spc="-7" dirty="0">
                <a:latin typeface="Arial" panose="020B0604020202020204"/>
                <a:cs typeface="Arial" panose="020B0604020202020204"/>
              </a:rPr>
              <a:t>Cost:</a:t>
            </a:r>
            <a:r>
              <a:rPr sz="1865" b="1" spc="47" dirty="0">
                <a:latin typeface="Arial" panose="020B0604020202020204"/>
                <a:cs typeface="Arial" panose="020B0604020202020204"/>
              </a:rPr>
              <a:t> </a:t>
            </a:r>
            <a:r>
              <a:rPr sz="1865" spc="-7" dirty="0">
                <a:latin typeface="Arial" panose="020B0604020202020204"/>
                <a:cs typeface="Arial" panose="020B0604020202020204"/>
              </a:rPr>
              <a:t>The</a:t>
            </a:r>
            <a:r>
              <a:rPr sz="1865" spc="53" dirty="0">
                <a:latin typeface="Arial" panose="020B0604020202020204"/>
                <a:cs typeface="Arial" panose="020B0604020202020204"/>
              </a:rPr>
              <a:t> </a:t>
            </a:r>
            <a:r>
              <a:rPr sz="1865" dirty="0">
                <a:latin typeface="Arial" panose="020B0604020202020204"/>
                <a:cs typeface="Arial" panose="020B0604020202020204"/>
              </a:rPr>
              <a:t>cost</a:t>
            </a:r>
            <a:r>
              <a:rPr sz="1865" spc="53" dirty="0">
                <a:latin typeface="Arial" panose="020B0604020202020204"/>
                <a:cs typeface="Arial" panose="020B0604020202020204"/>
              </a:rPr>
              <a:t> </a:t>
            </a:r>
            <a:r>
              <a:rPr sz="1865" spc="-7" dirty="0">
                <a:latin typeface="Arial" panose="020B0604020202020204"/>
                <a:cs typeface="Arial" panose="020B0604020202020204"/>
              </a:rPr>
              <a:t>of</a:t>
            </a:r>
            <a:r>
              <a:rPr sz="1865" spc="53" dirty="0">
                <a:latin typeface="Arial" panose="020B0604020202020204"/>
                <a:cs typeface="Arial" panose="020B0604020202020204"/>
              </a:rPr>
              <a:t> </a:t>
            </a:r>
            <a:r>
              <a:rPr sz="1865" spc="-7" dirty="0">
                <a:latin typeface="Arial" panose="020B0604020202020204"/>
                <a:cs typeface="Arial" panose="020B0604020202020204"/>
              </a:rPr>
              <a:t>using</a:t>
            </a:r>
            <a:r>
              <a:rPr sz="1865" spc="53" dirty="0">
                <a:latin typeface="Arial" panose="020B0604020202020204"/>
                <a:cs typeface="Arial" panose="020B0604020202020204"/>
              </a:rPr>
              <a:t> </a:t>
            </a:r>
            <a:r>
              <a:rPr sz="1865" dirty="0">
                <a:latin typeface="Arial" panose="020B0604020202020204"/>
                <a:cs typeface="Arial" panose="020B0604020202020204"/>
              </a:rPr>
              <a:t>a</a:t>
            </a:r>
            <a:r>
              <a:rPr sz="1865" spc="53" dirty="0">
                <a:latin typeface="Arial" panose="020B0604020202020204"/>
                <a:cs typeface="Arial" panose="020B0604020202020204"/>
              </a:rPr>
              <a:t> </a:t>
            </a:r>
            <a:r>
              <a:rPr sz="1865" spc="-7" dirty="0">
                <a:latin typeface="Arial" panose="020B0604020202020204"/>
                <a:cs typeface="Arial" panose="020B0604020202020204"/>
              </a:rPr>
              <a:t>particular</a:t>
            </a:r>
            <a:r>
              <a:rPr sz="1865" spc="53" dirty="0">
                <a:latin typeface="Arial" panose="020B0604020202020204"/>
                <a:cs typeface="Arial" panose="020B0604020202020204"/>
              </a:rPr>
              <a:t> </a:t>
            </a:r>
            <a:r>
              <a:rPr sz="1865" spc="-7" dirty="0">
                <a:latin typeface="Arial" panose="020B0604020202020204"/>
                <a:cs typeface="Arial" panose="020B0604020202020204"/>
              </a:rPr>
              <a:t>LLM</a:t>
            </a:r>
            <a:r>
              <a:rPr sz="1865" spc="53" dirty="0">
                <a:latin typeface="Arial" panose="020B0604020202020204"/>
                <a:cs typeface="Arial" panose="020B0604020202020204"/>
              </a:rPr>
              <a:t> </a:t>
            </a:r>
            <a:r>
              <a:rPr sz="1865" spc="-7" dirty="0">
                <a:latin typeface="Arial" panose="020B0604020202020204"/>
                <a:cs typeface="Arial" panose="020B0604020202020204"/>
              </a:rPr>
              <a:t>includes</a:t>
            </a:r>
            <a:r>
              <a:rPr sz="1865" spc="47" dirty="0">
                <a:latin typeface="Arial" panose="020B0604020202020204"/>
                <a:cs typeface="Arial" panose="020B0604020202020204"/>
              </a:rPr>
              <a:t> </a:t>
            </a:r>
            <a:r>
              <a:rPr sz="1865" dirty="0">
                <a:latin typeface="Arial" panose="020B0604020202020204"/>
                <a:cs typeface="Arial" panose="020B0604020202020204"/>
              </a:rPr>
              <a:t>considerations</a:t>
            </a:r>
            <a:r>
              <a:rPr sz="1865" spc="53" dirty="0">
                <a:latin typeface="Arial" panose="020B0604020202020204"/>
                <a:cs typeface="Arial" panose="020B0604020202020204"/>
              </a:rPr>
              <a:t> </a:t>
            </a:r>
            <a:r>
              <a:rPr sz="1865" dirty="0">
                <a:latin typeface="Arial" panose="020B0604020202020204"/>
                <a:cs typeface="Arial" panose="020B0604020202020204"/>
              </a:rPr>
              <a:t>such</a:t>
            </a:r>
            <a:r>
              <a:rPr sz="1865" spc="53" dirty="0">
                <a:latin typeface="Arial" panose="020B0604020202020204"/>
                <a:cs typeface="Arial" panose="020B0604020202020204"/>
              </a:rPr>
              <a:t> </a:t>
            </a:r>
            <a:r>
              <a:rPr sz="1865" spc="-7" dirty="0">
                <a:latin typeface="Arial" panose="020B0604020202020204"/>
                <a:cs typeface="Arial" panose="020B0604020202020204"/>
              </a:rPr>
              <a:t>as</a:t>
            </a:r>
            <a:r>
              <a:rPr sz="1865" spc="53" dirty="0">
                <a:latin typeface="Arial" panose="020B0604020202020204"/>
                <a:cs typeface="Arial" panose="020B0604020202020204"/>
              </a:rPr>
              <a:t> </a:t>
            </a:r>
            <a:r>
              <a:rPr sz="1865" spc="-7" dirty="0">
                <a:latin typeface="Arial" panose="020B0604020202020204"/>
                <a:cs typeface="Arial" panose="020B0604020202020204"/>
              </a:rPr>
              <a:t>licensing</a:t>
            </a:r>
            <a:r>
              <a:rPr sz="1865" spc="53" dirty="0">
                <a:latin typeface="Arial" panose="020B0604020202020204"/>
                <a:cs typeface="Arial" panose="020B0604020202020204"/>
              </a:rPr>
              <a:t> </a:t>
            </a:r>
            <a:r>
              <a:rPr sz="1865" spc="-7" dirty="0">
                <a:latin typeface="Arial" panose="020B0604020202020204"/>
                <a:cs typeface="Arial" panose="020B0604020202020204"/>
              </a:rPr>
              <a:t>fees, </a:t>
            </a:r>
            <a:r>
              <a:rPr sz="1865" dirty="0">
                <a:latin typeface="Arial" panose="020B0604020202020204"/>
                <a:cs typeface="Arial" panose="020B0604020202020204"/>
              </a:rPr>
              <a:t> computational resources required </a:t>
            </a:r>
            <a:r>
              <a:rPr sz="1865" spc="-7" dirty="0">
                <a:latin typeface="Arial" panose="020B0604020202020204"/>
                <a:cs typeface="Arial" panose="020B0604020202020204"/>
              </a:rPr>
              <a:t>for training and inference, and ongoing </a:t>
            </a:r>
            <a:r>
              <a:rPr sz="1865" dirty="0">
                <a:latin typeface="Arial" panose="020B0604020202020204"/>
                <a:cs typeface="Arial" panose="020B0604020202020204"/>
              </a:rPr>
              <a:t>maintenance costs. </a:t>
            </a:r>
            <a:r>
              <a:rPr sz="1865" spc="-7" dirty="0">
                <a:latin typeface="Arial" panose="020B0604020202020204"/>
                <a:cs typeface="Arial" panose="020B0604020202020204"/>
              </a:rPr>
              <a:t>Enterprises </a:t>
            </a:r>
            <a:r>
              <a:rPr sz="1865" spc="-500" dirty="0">
                <a:latin typeface="Arial" panose="020B0604020202020204"/>
                <a:cs typeface="Arial" panose="020B0604020202020204"/>
              </a:rPr>
              <a:t> </a:t>
            </a:r>
            <a:r>
              <a:rPr sz="1865" dirty="0">
                <a:latin typeface="Arial" panose="020B0604020202020204"/>
                <a:cs typeface="Arial" panose="020B0604020202020204"/>
              </a:rPr>
              <a:t>should </a:t>
            </a:r>
            <a:r>
              <a:rPr sz="1865" spc="-7" dirty="0">
                <a:latin typeface="Arial" panose="020B0604020202020204"/>
                <a:cs typeface="Arial" panose="020B0604020202020204"/>
              </a:rPr>
              <a:t>evaluate the </a:t>
            </a:r>
            <a:r>
              <a:rPr sz="1865" dirty="0">
                <a:latin typeface="Arial" panose="020B0604020202020204"/>
                <a:cs typeface="Arial" panose="020B0604020202020204"/>
              </a:rPr>
              <a:t>cost </a:t>
            </a:r>
            <a:r>
              <a:rPr sz="1865" spc="-7" dirty="0">
                <a:latin typeface="Arial" panose="020B0604020202020204"/>
                <a:cs typeface="Arial" panose="020B0604020202020204"/>
              </a:rPr>
              <a:t>implications and ensure that the </a:t>
            </a:r>
            <a:r>
              <a:rPr sz="1865" dirty="0">
                <a:latin typeface="Arial" panose="020B0604020202020204"/>
                <a:cs typeface="Arial" panose="020B0604020202020204"/>
              </a:rPr>
              <a:t>chosen </a:t>
            </a:r>
            <a:r>
              <a:rPr sz="1865" spc="-7" dirty="0">
                <a:latin typeface="Arial" panose="020B0604020202020204"/>
                <a:cs typeface="Arial" panose="020B0604020202020204"/>
              </a:rPr>
              <a:t>LLM aligns with their budget and </a:t>
            </a:r>
            <a:r>
              <a:rPr sz="1865" dirty="0">
                <a:latin typeface="Arial" panose="020B0604020202020204"/>
                <a:cs typeface="Arial" panose="020B0604020202020204"/>
              </a:rPr>
              <a:t>cost </a:t>
            </a:r>
            <a:r>
              <a:rPr sz="1865" spc="7" dirty="0">
                <a:latin typeface="Arial" panose="020B0604020202020204"/>
                <a:cs typeface="Arial" panose="020B0604020202020204"/>
              </a:rPr>
              <a:t> </a:t>
            </a:r>
            <a:r>
              <a:rPr sz="1865" spc="-7" dirty="0">
                <a:latin typeface="Arial" panose="020B0604020202020204"/>
                <a:cs typeface="Arial" panose="020B0604020202020204"/>
              </a:rPr>
              <a:t>expectations.</a:t>
            </a:r>
            <a:endParaRPr sz="1865" dirty="0">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960" y="1273533"/>
            <a:ext cx="8310033" cy="632651"/>
          </a:xfrm>
          <a:prstGeom prst="rect">
            <a:avLst/>
          </a:prstGeom>
        </p:spPr>
        <p:txBody>
          <a:bodyPr vert="horz" wrap="square" lIns="0" tIns="16933" rIns="0" bIns="0" rtlCol="0" anchor="ctr">
            <a:spAutoFit/>
          </a:bodyPr>
          <a:lstStyle/>
          <a:p>
            <a:pPr marL="17145">
              <a:lnSpc>
                <a:spcPct val="100000"/>
              </a:lnSpc>
              <a:spcBef>
                <a:spcPts val="135"/>
              </a:spcBef>
            </a:pPr>
            <a:r>
              <a:rPr sz="4000" spc="-40" dirty="0">
                <a:solidFill>
                  <a:srgbClr val="000000"/>
                </a:solidFill>
              </a:rPr>
              <a:t>Technical</a:t>
            </a:r>
            <a:r>
              <a:rPr sz="4000" spc="-27" dirty="0">
                <a:solidFill>
                  <a:srgbClr val="000000"/>
                </a:solidFill>
              </a:rPr>
              <a:t> </a:t>
            </a:r>
            <a:r>
              <a:rPr sz="4000" spc="-7" dirty="0">
                <a:solidFill>
                  <a:srgbClr val="000000"/>
                </a:solidFill>
              </a:rPr>
              <a:t>Factors</a:t>
            </a:r>
            <a:r>
              <a:rPr sz="4000" spc="-27" dirty="0">
                <a:solidFill>
                  <a:srgbClr val="000000"/>
                </a:solidFill>
              </a:rPr>
              <a:t> </a:t>
            </a:r>
            <a:r>
              <a:rPr sz="4000" spc="-7" dirty="0">
                <a:solidFill>
                  <a:srgbClr val="000000"/>
                </a:solidFill>
              </a:rPr>
              <a:t>in</a:t>
            </a:r>
            <a:r>
              <a:rPr sz="4000" spc="-27" dirty="0">
                <a:solidFill>
                  <a:srgbClr val="000000"/>
                </a:solidFill>
              </a:rPr>
              <a:t> </a:t>
            </a:r>
            <a:r>
              <a:rPr sz="4000" spc="-7" dirty="0">
                <a:solidFill>
                  <a:srgbClr val="000000"/>
                </a:solidFill>
              </a:rPr>
              <a:t>choosing</a:t>
            </a:r>
            <a:r>
              <a:rPr sz="4000" spc="-27" dirty="0">
                <a:solidFill>
                  <a:srgbClr val="000000"/>
                </a:solidFill>
              </a:rPr>
              <a:t> </a:t>
            </a:r>
            <a:r>
              <a:rPr sz="4000" dirty="0">
                <a:solidFill>
                  <a:srgbClr val="000000"/>
                </a:solidFill>
              </a:rPr>
              <a:t>a</a:t>
            </a:r>
            <a:r>
              <a:rPr sz="4000" spc="-20" dirty="0">
                <a:solidFill>
                  <a:srgbClr val="000000"/>
                </a:solidFill>
              </a:rPr>
              <a:t> </a:t>
            </a:r>
            <a:r>
              <a:rPr sz="4000" spc="-7" dirty="0">
                <a:solidFill>
                  <a:srgbClr val="000000"/>
                </a:solidFill>
              </a:rPr>
              <a:t>LLM</a:t>
            </a:r>
            <a:endParaRPr sz="4000" dirty="0"/>
          </a:p>
        </p:txBody>
      </p:sp>
      <p:sp>
        <p:nvSpPr>
          <p:cNvPr id="3" name="object 3"/>
          <p:cNvSpPr txBox="1">
            <a:spLocks noGrp="1"/>
          </p:cNvSpPr>
          <p:nvPr>
            <p:ph type="body" idx="1"/>
          </p:nvPr>
        </p:nvSpPr>
        <p:spPr>
          <a:xfrm>
            <a:off x="375920" y="2302087"/>
            <a:ext cx="10546080" cy="4011930"/>
          </a:xfrm>
          <a:prstGeom prst="rect">
            <a:avLst/>
          </a:prstGeom>
        </p:spPr>
        <p:txBody>
          <a:bodyPr vert="horz" wrap="square" lIns="0" tIns="16933" rIns="0" bIns="0" rtlCol="0">
            <a:spAutoFit/>
          </a:bodyPr>
          <a:lstStyle/>
          <a:p>
            <a:pPr marL="88900" marR="528320">
              <a:lnSpc>
                <a:spcPct val="100000"/>
              </a:lnSpc>
              <a:spcBef>
                <a:spcPts val="135"/>
              </a:spcBef>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Fine-tunability</a:t>
            </a:r>
            <a:r>
              <a:rPr sz="1865" dirty="0">
                <a:solidFill>
                  <a:srgbClr val="0D0D0D"/>
                </a:solidFill>
                <a:latin typeface="Arial" panose="020B0604020202020204"/>
                <a:cs typeface="Arial" panose="020B0604020202020204"/>
              </a:rPr>
              <a:t>: The ability to fine-tune the model to adapt it to specific use cases is valuable.  Enterprises should consider the level of fine-tuning flexibility and the availability of resources and  documentation for this process. Some models may offer more extensive fine-tuning capabilities than  others.</a:t>
            </a:r>
            <a:endParaRPr sz="1865" dirty="0">
              <a:solidFill>
                <a:srgbClr val="0D0D0D"/>
              </a:solidFill>
              <a:latin typeface="Arial" panose="020B0604020202020204"/>
              <a:cs typeface="Arial" panose="020B0604020202020204"/>
            </a:endParaRPr>
          </a:p>
          <a:p>
            <a:pPr marL="71755">
              <a:lnSpc>
                <a:spcPct val="100000"/>
              </a:lnSpc>
              <a:spcBef>
                <a:spcPts val="15"/>
              </a:spcBef>
              <a:buFont typeface="Arial" panose="020B0604020202020204"/>
              <a:buAutoNum type="arabicPeriod" startAt="6"/>
            </a:pPr>
            <a:endParaRPr sz="1865" dirty="0">
              <a:solidFill>
                <a:srgbClr val="0D0D0D"/>
              </a:solidFill>
              <a:latin typeface="Arial" panose="020B0604020202020204"/>
              <a:cs typeface="Arial" panose="020B0604020202020204"/>
            </a:endParaRPr>
          </a:p>
          <a:p>
            <a:pPr marL="88900" marR="6985">
              <a:lnSpc>
                <a:spcPct val="100000"/>
              </a:lnSpc>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Data Security</a:t>
            </a:r>
            <a:r>
              <a:rPr sz="1865" dirty="0">
                <a:solidFill>
                  <a:srgbClr val="0D0D0D"/>
                </a:solidFill>
                <a:latin typeface="Arial" panose="020B0604020202020204"/>
                <a:cs typeface="Arial" panose="020B0604020202020204"/>
              </a:rPr>
              <a:t>: Data security is of paramount importance when working with LLMs. Enterprises should  assess the data security practices of the provider, including encryption methods, access controls, and  compliance with privacy regulations. Protecting sensitive data and ensuring secure handling and storage  is crucial.</a:t>
            </a:r>
            <a:endParaRPr sz="1865" dirty="0">
              <a:solidFill>
                <a:srgbClr val="0D0D0D"/>
              </a:solidFill>
              <a:latin typeface="Arial" panose="020B0604020202020204"/>
              <a:cs typeface="Arial" panose="020B0604020202020204"/>
            </a:endParaRPr>
          </a:p>
          <a:p>
            <a:pPr marL="71755">
              <a:lnSpc>
                <a:spcPct val="100000"/>
              </a:lnSpc>
              <a:spcBef>
                <a:spcPts val="20"/>
              </a:spcBef>
            </a:pPr>
            <a:endParaRPr sz="1865" dirty="0">
              <a:solidFill>
                <a:srgbClr val="0D0D0D"/>
              </a:solidFill>
              <a:latin typeface="Arial" panose="020B0604020202020204"/>
              <a:cs typeface="Arial" panose="020B0604020202020204"/>
            </a:endParaRPr>
          </a:p>
          <a:p>
            <a:pPr marL="88900" marR="520700">
              <a:lnSpc>
                <a:spcPct val="100000"/>
              </a:lnSpc>
            </a:pPr>
            <a:r>
              <a:rPr sz="1865" b="1" u="sng" dirty="0">
                <a:solidFill>
                  <a:srgbClr val="0D0D0D"/>
                </a:solidFill>
                <a:highlight>
                  <a:srgbClr val="FFFF00"/>
                </a:highlight>
                <a:latin typeface="Arial" panose="020B0604020202020204"/>
                <a:cs typeface="Arial" panose="020B0604020202020204"/>
              </a:rPr>
              <a:t>While all the factors mentioned pose their own challenges, one of the biggest challenges currently is  striking the right balance between model performance and computational resources.</a:t>
            </a:r>
            <a:endParaRPr sz="1865" b="1" u="sng" dirty="0">
              <a:solidFill>
                <a:srgbClr val="0D0D0D"/>
              </a:solidFill>
              <a:highlight>
                <a:srgbClr val="FFFF00"/>
              </a:highlight>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Closed or open source?</a:t>
            </a:r>
            <a:endParaRPr lang="en-US"/>
          </a:p>
        </p:txBody>
      </p:sp>
      <p:sp>
        <p:nvSpPr>
          <p:cNvPr id="4" name="Text Placeholder 3"/>
          <p:cNvSpPr>
            <a:spLocks noGrp="1"/>
          </p:cNvSpPr>
          <p:nvPr>
            <p:ph type="body" idx="1"/>
          </p:nvPr>
        </p:nvSpPr>
        <p:spPr/>
        <p:txBody>
          <a:bodyPr/>
          <a:p>
            <a:r>
              <a:rPr lang="en-US"/>
              <a:t>Closed-source</a:t>
            </a:r>
            <a:endParaRPr lang="en-US"/>
          </a:p>
        </p:txBody>
      </p:sp>
      <p:sp>
        <p:nvSpPr>
          <p:cNvPr id="5" name="Content Placeholder 4"/>
          <p:cNvSpPr>
            <a:spLocks noGrp="1"/>
          </p:cNvSpPr>
          <p:nvPr>
            <p:ph sz="half" idx="2"/>
          </p:nvPr>
        </p:nvSpPr>
        <p:spPr/>
        <p:txBody>
          <a:bodyPr/>
          <a:p>
            <a:r>
              <a:rPr lang="en-US"/>
              <a:t>Easy to use in applications</a:t>
            </a:r>
            <a:endParaRPr lang="en-US"/>
          </a:p>
          <a:p>
            <a:r>
              <a:rPr lang="en-US"/>
              <a:t>More large/powerful models</a:t>
            </a:r>
            <a:endParaRPr lang="en-US"/>
          </a:p>
          <a:p>
            <a:r>
              <a:rPr lang="en-US"/>
              <a:t>Relatively inexpensive</a:t>
            </a:r>
            <a:endParaRPr lang="en-US"/>
          </a:p>
          <a:p>
            <a:r>
              <a:rPr lang="en-US"/>
              <a:t>Some risk of vendor lock-in</a:t>
            </a:r>
            <a:endParaRPr lang="en-US"/>
          </a:p>
        </p:txBody>
      </p:sp>
      <p:sp>
        <p:nvSpPr>
          <p:cNvPr id="6" name="Text Placeholder 5"/>
          <p:cNvSpPr>
            <a:spLocks noGrp="1"/>
          </p:cNvSpPr>
          <p:nvPr>
            <p:ph type="body" sz="quarter" idx="3"/>
          </p:nvPr>
        </p:nvSpPr>
        <p:spPr/>
        <p:txBody>
          <a:bodyPr/>
          <a:p>
            <a:r>
              <a:rPr lang="en-US"/>
              <a:t>Open-source</a:t>
            </a:r>
            <a:endParaRPr lang="en-US"/>
          </a:p>
        </p:txBody>
      </p:sp>
      <p:sp>
        <p:nvSpPr>
          <p:cNvPr id="7" name="Content Placeholder 6"/>
          <p:cNvSpPr>
            <a:spLocks noGrp="1"/>
          </p:cNvSpPr>
          <p:nvPr>
            <p:ph sz="quarter" idx="4"/>
          </p:nvPr>
        </p:nvSpPr>
        <p:spPr/>
        <p:txBody>
          <a:bodyPr/>
          <a:p>
            <a:r>
              <a:rPr lang="en-US"/>
              <a:t> Full control over model</a:t>
            </a:r>
            <a:endParaRPr lang="en-US"/>
          </a:p>
          <a:p>
            <a:r>
              <a:rPr lang="en-US"/>
              <a:t>Can run on your own device (on-prem, PC, etc.)</a:t>
            </a:r>
            <a:endParaRPr lang="en-US"/>
          </a:p>
          <a:p>
            <a:r>
              <a:rPr lang="en-US"/>
              <a:t>Full control over data privacy/access</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generative AI?</a:t>
            </a:r>
            <a:endParaRPr lang="en-US"/>
          </a:p>
        </p:txBody>
      </p:sp>
      <p:sp>
        <p:nvSpPr>
          <p:cNvPr id="5" name="Content Placeholder 4"/>
          <p:cNvSpPr>
            <a:spLocks noGrp="1"/>
          </p:cNvSpPr>
          <p:nvPr>
            <p:ph idx="1"/>
          </p:nvPr>
        </p:nvSpPr>
        <p:spPr>
          <a:xfrm>
            <a:off x="838200" y="1825625"/>
            <a:ext cx="5935345" cy="4351655"/>
          </a:xfrm>
        </p:spPr>
        <p:txBody>
          <a:bodyPr/>
          <a:p>
            <a:r>
              <a:rPr lang="en-US"/>
              <a:t>Gen AI is an Artificial intelligence systems that can produce high quality content, specifically text, images, and audio.</a:t>
            </a:r>
            <a:endParaRPr lang="en-US"/>
          </a:p>
        </p:txBody>
      </p:sp>
      <p:pic>
        <p:nvPicPr>
          <p:cNvPr id="6" name="Picture 5"/>
          <p:cNvPicPr>
            <a:picLocks noChangeAspect="1"/>
          </p:cNvPicPr>
          <p:nvPr/>
        </p:nvPicPr>
        <p:blipFill>
          <a:blip r:embed="rId1"/>
          <a:stretch>
            <a:fillRect/>
          </a:stretch>
        </p:blipFill>
        <p:spPr>
          <a:xfrm>
            <a:off x="6773545" y="1130300"/>
            <a:ext cx="5201285" cy="49549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How to use LLM? What is Possible?!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LLMs as a thought partner</a:t>
            </a:r>
            <a:endParaRPr lang="en-US"/>
          </a:p>
        </p:txBody>
      </p:sp>
      <p:sp>
        <p:nvSpPr>
          <p:cNvPr id="3" name="Content Placeholder 2"/>
          <p:cNvSpPr>
            <a:spLocks noGrp="1"/>
          </p:cNvSpPr>
          <p:nvPr>
            <p:ph idx="1"/>
          </p:nvPr>
        </p:nvSpPr>
        <p:spPr/>
        <p:txBody>
          <a:bodyPr/>
          <a:p>
            <a:r>
              <a:rPr lang="en-US"/>
              <a:t>LLMs is a new way to find information</a:t>
            </a:r>
            <a:endParaRPr lang="en-US"/>
          </a:p>
        </p:txBody>
      </p:sp>
      <p:pic>
        <p:nvPicPr>
          <p:cNvPr id="4" name="Picture 3"/>
          <p:cNvPicPr>
            <a:picLocks noChangeAspect="1"/>
          </p:cNvPicPr>
          <p:nvPr/>
        </p:nvPicPr>
        <p:blipFill>
          <a:blip r:embed="rId1"/>
          <a:stretch>
            <a:fillRect/>
          </a:stretch>
        </p:blipFill>
        <p:spPr>
          <a:xfrm>
            <a:off x="520700" y="2506345"/>
            <a:ext cx="11049000" cy="350520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partner </a:t>
            </a:r>
            <a:endParaRPr lang="en-US"/>
          </a:p>
        </p:txBody>
      </p:sp>
      <p:pic>
        <p:nvPicPr>
          <p:cNvPr id="4" name="Content Placeholder 3"/>
          <p:cNvPicPr>
            <a:picLocks noChangeAspect="1"/>
          </p:cNvPicPr>
          <p:nvPr>
            <p:ph idx="1"/>
          </p:nvPr>
        </p:nvPicPr>
        <p:blipFill>
          <a:blip r:embed="rId1"/>
          <a:stretch>
            <a:fillRect/>
          </a:stretch>
        </p:blipFill>
        <p:spPr>
          <a:xfrm>
            <a:off x="838200" y="1915160"/>
            <a:ext cx="10515600" cy="417131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838200" y="1838960"/>
            <a:ext cx="10515600" cy="43243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956310" y="1825625"/>
            <a:ext cx="102787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Examples of tasks LLMs can carry out</a:t>
            </a:r>
            <a:endParaRPr lang="en-US"/>
          </a:p>
        </p:txBody>
      </p:sp>
      <p:pic>
        <p:nvPicPr>
          <p:cNvPr id="4" name="Content Placeholder 3"/>
          <p:cNvPicPr>
            <a:picLocks noChangeAspect="1"/>
          </p:cNvPicPr>
          <p:nvPr>
            <p:ph idx="1"/>
          </p:nvPr>
        </p:nvPicPr>
        <p:blipFill>
          <a:blip r:embed="rId1"/>
          <a:stretch>
            <a:fillRect/>
          </a:stretch>
        </p:blipFill>
        <p:spPr>
          <a:xfrm>
            <a:off x="838200" y="1959610"/>
            <a:ext cx="10515600" cy="40830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Web-based vs. software application use of LLMs</a:t>
            </a:r>
            <a:endParaRPr lang="en-US"/>
          </a:p>
        </p:txBody>
      </p:sp>
      <p:pic>
        <p:nvPicPr>
          <p:cNvPr id="4" name="Content Placeholder 3"/>
          <p:cNvPicPr>
            <a:picLocks noChangeAspect="1"/>
          </p:cNvPicPr>
          <p:nvPr>
            <p:ph idx="1"/>
          </p:nvPr>
        </p:nvPicPr>
        <p:blipFill>
          <a:blip r:embed="rId1"/>
          <a:stretch>
            <a:fillRect/>
          </a:stretch>
        </p:blipFill>
        <p:spPr>
          <a:xfrm>
            <a:off x="1130935" y="1955165"/>
            <a:ext cx="9928860" cy="40919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Brainstorming product names</a:t>
            </a:r>
            <a:endParaRPr lang="en-US"/>
          </a:p>
        </p:txBody>
      </p:sp>
      <p:sp>
        <p:nvSpPr>
          <p:cNvPr id="3" name="Content Placeholder 2"/>
          <p:cNvSpPr>
            <a:spLocks noGrp="1"/>
          </p:cNvSpPr>
          <p:nvPr>
            <p:ph idx="1"/>
          </p:nvPr>
        </p:nvSpPr>
        <p:spPr/>
        <p:txBody>
          <a:bodyPr/>
          <a:p>
            <a:r>
              <a:rPr lang="en-US"/>
              <a:t>Brainstorm 5 creative names for peanut butter cookies</a:t>
            </a:r>
            <a:endParaRPr lang="en-US"/>
          </a:p>
        </p:txBody>
      </p:sp>
      <p:sp>
        <p:nvSpPr>
          <p:cNvPr id="4" name="Text Box 3"/>
          <p:cNvSpPr txBox="1"/>
          <p:nvPr/>
        </p:nvSpPr>
        <p:spPr>
          <a:xfrm>
            <a:off x="1278890" y="2552065"/>
            <a:ext cx="6096000" cy="2306955"/>
          </a:xfrm>
          <a:prstGeom prst="rect">
            <a:avLst/>
          </a:prstGeom>
          <a:solidFill>
            <a:schemeClr val="bg1">
              <a:lumMod val="65000"/>
            </a:schemeClr>
          </a:solidFill>
        </p:spPr>
        <p:txBody>
          <a:bodyPr wrap="square" rtlCol="0" anchor="t">
            <a:spAutoFit/>
          </a:bodyPr>
          <a:p>
            <a:r>
              <a:rPr lang="en-US" sz="2400"/>
              <a:t>Sure thing! Here are some ideas:</a:t>
            </a:r>
            <a:endParaRPr lang="en-US" sz="2400"/>
          </a:p>
          <a:p>
            <a:r>
              <a:rPr lang="en-US" sz="2400"/>
              <a:t>1. Nutty Nirvana Nibbles</a:t>
            </a:r>
            <a:endParaRPr lang="en-US" sz="2400"/>
          </a:p>
          <a:p>
            <a:r>
              <a:rPr lang="en-US" sz="2400"/>
              <a:t>2. ButterBite Bliss</a:t>
            </a:r>
            <a:endParaRPr lang="en-US" sz="2400"/>
          </a:p>
          <a:p>
            <a:r>
              <a:rPr lang="en-US" sz="2400"/>
              <a:t>3. Peanut Paddle Pucks</a:t>
            </a:r>
            <a:endParaRPr lang="en-US" sz="2400"/>
          </a:p>
          <a:p>
            <a:r>
              <a:rPr lang="en-US" sz="2400"/>
              <a:t>4. ButterNutter Crunchies</a:t>
            </a:r>
            <a:endParaRPr lang="en-US" sz="2400"/>
          </a:p>
          <a:p>
            <a:r>
              <a:rPr lang="en-US" sz="2400"/>
              <a:t>5. Nutty Nom-Nom Nuggets</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Developing sales strategy</a:t>
            </a:r>
            <a:endParaRPr lang="en-US"/>
          </a:p>
        </p:txBody>
      </p:sp>
      <p:sp>
        <p:nvSpPr>
          <p:cNvPr id="3" name="Content Placeholder 2"/>
          <p:cNvSpPr>
            <a:spLocks noGrp="1"/>
          </p:cNvSpPr>
          <p:nvPr>
            <p:ph idx="1"/>
          </p:nvPr>
        </p:nvSpPr>
        <p:spPr/>
        <p:txBody>
          <a:bodyPr/>
          <a:p>
            <a:r>
              <a:rPr lang="en-US"/>
              <a:t>Brainstorm five ideas for increasing cookie sales in Q4</a:t>
            </a:r>
            <a:endParaRPr lang="en-US"/>
          </a:p>
        </p:txBody>
      </p:sp>
      <p:sp>
        <p:nvSpPr>
          <p:cNvPr id="4" name="Text Box 3"/>
          <p:cNvSpPr txBox="1"/>
          <p:nvPr/>
        </p:nvSpPr>
        <p:spPr>
          <a:xfrm>
            <a:off x="1041400" y="2597150"/>
            <a:ext cx="6096000" cy="1938020"/>
          </a:xfrm>
          <a:prstGeom prst="rect">
            <a:avLst/>
          </a:prstGeom>
          <a:solidFill>
            <a:schemeClr val="bg1">
              <a:lumMod val="65000"/>
            </a:schemeClr>
          </a:solidFill>
        </p:spPr>
        <p:txBody>
          <a:bodyPr wrap="square" rtlCol="0" anchor="t">
            <a:spAutoFit/>
          </a:bodyPr>
          <a:p>
            <a:r>
              <a:rPr lang="en-US" sz="2400"/>
              <a:t>1. Limited-time only seasonal flavors.</a:t>
            </a:r>
            <a:endParaRPr lang="en-US" sz="2400"/>
          </a:p>
          <a:p>
            <a:r>
              <a:rPr lang="en-US" sz="2400"/>
              <a:t>2. Beautifully packaged gift sets.</a:t>
            </a:r>
            <a:endParaRPr lang="en-US" sz="2400"/>
          </a:p>
          <a:p>
            <a:r>
              <a:rPr lang="en-US" sz="2400"/>
              <a:t>3. Buy more, save more deals.</a:t>
            </a:r>
            <a:endParaRPr lang="en-US" sz="2400"/>
          </a:p>
          <a:p>
            <a:r>
              <a:rPr lang="en-US" sz="2400"/>
              <a:t>4. Interactive holiday displays</a:t>
            </a:r>
            <a:endParaRPr lang="en-US" sz="2400"/>
          </a:p>
          <a:p>
            <a:r>
              <a:rPr lang="en-US" sz="2400"/>
              <a:t>5. Recipe cards</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a:t>
            </a:r>
            <a:endParaRPr lang="en-US"/>
          </a:p>
        </p:txBody>
      </p:sp>
      <p:sp>
        <p:nvSpPr>
          <p:cNvPr id="3" name="Content Placeholder 2"/>
          <p:cNvSpPr>
            <a:spLocks noGrp="1"/>
          </p:cNvSpPr>
          <p:nvPr>
            <p:ph idx="1"/>
          </p:nvPr>
        </p:nvSpPr>
        <p:spPr/>
        <p:txBody>
          <a:bodyPr/>
          <a:p>
            <a:r>
              <a:rPr lang="en-US"/>
              <a:t>Write a press release announcing the hire of a new COO</a:t>
            </a:r>
            <a:endParaRPr lang="en-US"/>
          </a:p>
        </p:txBody>
      </p:sp>
      <p:sp>
        <p:nvSpPr>
          <p:cNvPr id="4" name="Text Box 3"/>
          <p:cNvSpPr txBox="1"/>
          <p:nvPr/>
        </p:nvSpPr>
        <p:spPr>
          <a:xfrm>
            <a:off x="1143000" y="2663190"/>
            <a:ext cx="8618220" cy="2676525"/>
          </a:xfrm>
          <a:prstGeom prst="rect">
            <a:avLst/>
          </a:prstGeom>
          <a:solidFill>
            <a:schemeClr val="bg1">
              <a:lumMod val="65000"/>
            </a:schemeClr>
          </a:solidFill>
        </p:spPr>
        <p:txBody>
          <a:bodyPr wrap="square" rtlCol="0" anchor="t">
            <a:spAutoFit/>
          </a:bodyPr>
          <a:p>
            <a:r>
              <a:rPr lang="en-US" sz="2400"/>
              <a:t>[Company Name] Welcomes [New COO’s Full Name] as </a:t>
            </a:r>
            <a:endParaRPr lang="en-US" sz="2400"/>
          </a:p>
          <a:p>
            <a:r>
              <a:rPr lang="en-US" sz="2400"/>
              <a:t>Chief Operations Officer</a:t>
            </a:r>
            <a:endParaRPr lang="en-US" sz="2400"/>
          </a:p>
          <a:p>
            <a:r>
              <a:rPr lang="en-US" sz="2400"/>
              <a:t>[City, State, Date] – [Company Name], a leading [brief </a:t>
            </a:r>
            <a:endParaRPr lang="en-US" sz="2400"/>
          </a:p>
          <a:p>
            <a:r>
              <a:rPr lang="en-US" sz="2400"/>
              <a:t>description of the company’s industry or niche], is thrilled </a:t>
            </a:r>
            <a:endParaRPr lang="en-US" sz="2400"/>
          </a:p>
          <a:p>
            <a:r>
              <a:rPr lang="en-US" sz="2400"/>
              <a:t>to announce [New COO’s Full Name] as its new Chief </a:t>
            </a:r>
            <a:endParaRPr lang="en-US" sz="2400"/>
          </a:p>
          <a:p>
            <a:r>
              <a:rPr lang="en-US" sz="2400"/>
              <a:t>Operations Officer (COO). [New COO’s first name] brings a </a:t>
            </a:r>
            <a:endParaRPr lang="en-US" sz="2400"/>
          </a:p>
          <a:p>
            <a:r>
              <a:rPr lang="en-US" sz="2400"/>
              <a:t>wealth of experience […]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 AI Tools for end users (mobile App)</a:t>
            </a:r>
            <a:endParaRPr lang="en-US"/>
          </a:p>
        </p:txBody>
      </p:sp>
      <p:pic>
        <p:nvPicPr>
          <p:cNvPr id="100" name="Picture 99"/>
          <p:cNvPicPr/>
          <p:nvPr/>
        </p:nvPicPr>
        <p:blipFill>
          <a:blip r:embed="rId1"/>
          <a:srcRect l="19095" t="5315" r="13581" b="4009"/>
          <a:stretch>
            <a:fillRect/>
          </a:stretch>
        </p:blipFill>
        <p:spPr>
          <a:xfrm>
            <a:off x="302260" y="1406525"/>
            <a:ext cx="4273550" cy="4693285"/>
          </a:xfrm>
          <a:prstGeom prst="rect">
            <a:avLst/>
          </a:prstGeom>
          <a:noFill/>
          <a:ln w="9525">
            <a:noFill/>
          </a:ln>
        </p:spPr>
      </p:pic>
      <p:pic>
        <p:nvPicPr>
          <p:cNvPr id="101" name="Picture 100"/>
          <p:cNvPicPr/>
          <p:nvPr/>
        </p:nvPicPr>
        <p:blipFill>
          <a:blip r:embed="rId2"/>
          <a:stretch>
            <a:fillRect/>
          </a:stretch>
        </p:blipFill>
        <p:spPr>
          <a:xfrm>
            <a:off x="2097405" y="6065520"/>
            <a:ext cx="682625" cy="792480"/>
          </a:xfrm>
          <a:prstGeom prst="rect">
            <a:avLst/>
          </a:prstGeom>
          <a:noFill/>
          <a:ln w="9525">
            <a:noFill/>
          </a:ln>
        </p:spPr>
      </p:pic>
      <p:pic>
        <p:nvPicPr>
          <p:cNvPr id="102" name="Picture 101"/>
          <p:cNvPicPr/>
          <p:nvPr/>
        </p:nvPicPr>
        <p:blipFill>
          <a:blip r:embed="rId3"/>
          <a:srcRect l="12109" t="28954" r="9469" b="32082"/>
          <a:stretch>
            <a:fillRect/>
          </a:stretch>
        </p:blipFill>
        <p:spPr>
          <a:xfrm>
            <a:off x="4911725" y="5278120"/>
            <a:ext cx="3549015" cy="1493520"/>
          </a:xfrm>
          <a:prstGeom prst="rect">
            <a:avLst/>
          </a:prstGeom>
          <a:noFill/>
          <a:ln w="9525">
            <a:noFill/>
          </a:ln>
        </p:spPr>
      </p:pic>
      <p:pic>
        <p:nvPicPr>
          <p:cNvPr id="4" name="Picture 3"/>
          <p:cNvPicPr>
            <a:picLocks noChangeAspect="1"/>
          </p:cNvPicPr>
          <p:nvPr/>
        </p:nvPicPr>
        <p:blipFill>
          <a:blip r:embed="rId4"/>
          <a:stretch>
            <a:fillRect/>
          </a:stretch>
        </p:blipFill>
        <p:spPr>
          <a:xfrm>
            <a:off x="4911725" y="1513840"/>
            <a:ext cx="3158490" cy="3970655"/>
          </a:xfrm>
          <a:prstGeom prst="rect">
            <a:avLst/>
          </a:prstGeom>
        </p:spPr>
      </p:pic>
      <p:pic>
        <p:nvPicPr>
          <p:cNvPr id="103" name="Picture 102"/>
          <p:cNvPicPr/>
          <p:nvPr/>
        </p:nvPicPr>
        <p:blipFill>
          <a:blip r:embed="rId5"/>
          <a:stretch>
            <a:fillRect/>
          </a:stretch>
        </p:blipFill>
        <p:spPr>
          <a:xfrm>
            <a:off x="9450070" y="1065530"/>
            <a:ext cx="2645410" cy="5135880"/>
          </a:xfrm>
          <a:prstGeom prst="rect">
            <a:avLst/>
          </a:prstGeom>
          <a:noFill/>
          <a:ln w="9525">
            <a:noFill/>
          </a:ln>
        </p:spPr>
      </p:pic>
      <p:pic>
        <p:nvPicPr>
          <p:cNvPr id="104" name="Picture 103"/>
          <p:cNvPicPr/>
          <p:nvPr/>
        </p:nvPicPr>
        <p:blipFill>
          <a:blip r:embed="rId6"/>
          <a:stretch>
            <a:fillRect/>
          </a:stretch>
        </p:blipFill>
        <p:spPr>
          <a:xfrm>
            <a:off x="9356725" y="6049645"/>
            <a:ext cx="2192020" cy="80835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 – improved prompt</a:t>
            </a:r>
            <a:endParaRPr lang="en-US"/>
          </a:p>
        </p:txBody>
      </p:sp>
      <p:sp>
        <p:nvSpPr>
          <p:cNvPr id="3" name="Content Placeholder 2"/>
          <p:cNvSpPr>
            <a:spLocks noGrp="1"/>
          </p:cNvSpPr>
          <p:nvPr>
            <p:ph idx="1"/>
          </p:nvPr>
        </p:nvSpPr>
        <p:spPr/>
        <p:txBody>
          <a:bodyPr/>
          <a:p>
            <a:r>
              <a:rPr lang="en-US"/>
              <a:t>Write a press release announcing the hire of our new COO using the following information:</a:t>
            </a:r>
            <a:endParaRPr lang="en-US"/>
          </a:p>
          <a:p>
            <a:r>
              <a:rPr lang="en-US"/>
              <a:t>COO bio: Nadiya Grenner received her MBA from Cornell…</a:t>
            </a:r>
            <a:endParaRPr lang="en-US"/>
          </a:p>
          <a:p>
            <a:r>
              <a:rPr lang="en-US"/>
              <a:t>Company info: General Robotics, headquartered in Boston, MA, is a leader in robotics research and manufacturing…</a:t>
            </a:r>
            <a:endParaRPr lang="en-US"/>
          </a:p>
        </p:txBody>
      </p:sp>
      <p:sp>
        <p:nvSpPr>
          <p:cNvPr id="4" name="Text Box 3"/>
          <p:cNvSpPr txBox="1"/>
          <p:nvPr/>
        </p:nvSpPr>
        <p:spPr>
          <a:xfrm>
            <a:off x="1320800" y="4366895"/>
            <a:ext cx="9363710" cy="1568450"/>
          </a:xfrm>
          <a:prstGeom prst="rect">
            <a:avLst/>
          </a:prstGeom>
          <a:solidFill>
            <a:schemeClr val="bg1">
              <a:lumMod val="65000"/>
            </a:schemeClr>
          </a:solidFill>
        </p:spPr>
        <p:txBody>
          <a:bodyPr wrap="square" rtlCol="0" anchor="t">
            <a:spAutoFit/>
          </a:bodyPr>
          <a:p>
            <a:r>
              <a:rPr lang="en-US" sz="2400"/>
              <a:t>General Robotics Welcomes Nadiya Grenner as Chief </a:t>
            </a:r>
            <a:endParaRPr lang="en-US" sz="2400"/>
          </a:p>
          <a:p>
            <a:r>
              <a:rPr lang="en-US" sz="2400"/>
              <a:t>Operations Officer Boston, MA – General Robotics, a leading robotics research and manufacturing company, is thrilled to announce </a:t>
            </a:r>
            <a:endParaRPr lang="en-US" sz="2400"/>
          </a:p>
          <a:p>
            <a:r>
              <a:rPr lang="en-US" sz="2400"/>
              <a:t>Nadiya Grenner as its new COO. A graduate of Cornell’s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a:t>
            </a:r>
            <a:endParaRPr lang="en-US"/>
          </a:p>
        </p:txBody>
      </p:sp>
      <p:pic>
        <p:nvPicPr>
          <p:cNvPr id="4" name="Content Placeholder 3"/>
          <p:cNvPicPr>
            <a:picLocks noChangeAspect="1"/>
          </p:cNvPicPr>
          <p:nvPr>
            <p:ph idx="1"/>
          </p:nvPr>
        </p:nvPicPr>
        <p:blipFill>
          <a:blip r:embed="rId1"/>
          <a:stretch>
            <a:fillRect/>
          </a:stretch>
        </p:blipFill>
        <p:spPr>
          <a:xfrm>
            <a:off x="1652905" y="2640965"/>
            <a:ext cx="8884920" cy="27203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 Pirate English</a:t>
            </a:r>
            <a:endParaRPr lang="en-US"/>
          </a:p>
        </p:txBody>
      </p:sp>
      <p:pic>
        <p:nvPicPr>
          <p:cNvPr id="4" name="Content Placeholder 3"/>
          <p:cNvPicPr>
            <a:picLocks noChangeAspect="1"/>
          </p:cNvPicPr>
          <p:nvPr>
            <p:ph idx="1"/>
          </p:nvPr>
        </p:nvPicPr>
        <p:blipFill>
          <a:blip r:embed="rId1"/>
          <a:stretch>
            <a:fillRect/>
          </a:stretch>
        </p:blipFill>
        <p:spPr>
          <a:xfrm>
            <a:off x="1557655" y="2560955"/>
            <a:ext cx="9075420" cy="28803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Proofreading</a:t>
            </a:r>
            <a:endParaRPr lang="en-US"/>
          </a:p>
        </p:txBody>
      </p:sp>
      <p:pic>
        <p:nvPicPr>
          <p:cNvPr id="4" name="Content Placeholder 3"/>
          <p:cNvPicPr>
            <a:picLocks noChangeAspect="1"/>
          </p:cNvPicPr>
          <p:nvPr>
            <p:ph idx="1"/>
          </p:nvPr>
        </p:nvPicPr>
        <p:blipFill>
          <a:blip r:embed="rId1"/>
          <a:stretch>
            <a:fillRect/>
          </a:stretch>
        </p:blipFill>
        <p:spPr>
          <a:xfrm>
            <a:off x="1656715" y="2088515"/>
            <a:ext cx="8877300" cy="38252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an article</a:t>
            </a:r>
            <a:endParaRPr lang="en-US"/>
          </a:p>
        </p:txBody>
      </p:sp>
      <p:pic>
        <p:nvPicPr>
          <p:cNvPr id="4" name="Content Placeholder 3"/>
          <p:cNvPicPr>
            <a:picLocks noChangeAspect="1"/>
          </p:cNvPicPr>
          <p:nvPr>
            <p:ph idx="1"/>
          </p:nvPr>
        </p:nvPicPr>
        <p:blipFill>
          <a:blip r:embed="rId1"/>
          <a:stretch>
            <a:fillRect/>
          </a:stretch>
        </p:blipFill>
        <p:spPr>
          <a:xfrm>
            <a:off x="1454785" y="1825625"/>
            <a:ext cx="92811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Meeting Copliot recap in MS Teams  </a:t>
            </a:r>
            <a:endParaRPr lang="en-US"/>
          </a:p>
        </p:txBody>
      </p:sp>
      <p:pic>
        <p:nvPicPr>
          <p:cNvPr id="105" name="Picture 104"/>
          <p:cNvPicPr/>
          <p:nvPr/>
        </p:nvPicPr>
        <p:blipFill>
          <a:blip r:embed="rId1"/>
          <a:stretch>
            <a:fillRect/>
          </a:stretch>
        </p:blipFill>
        <p:spPr>
          <a:xfrm>
            <a:off x="1307465" y="1691005"/>
            <a:ext cx="9000490" cy="467677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1195705" y="1825625"/>
            <a:ext cx="97993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conversations</a:t>
            </a:r>
            <a:endParaRPr lang="en-US"/>
          </a:p>
        </p:txBody>
      </p:sp>
      <p:pic>
        <p:nvPicPr>
          <p:cNvPr id="4" name="Content Placeholder 3"/>
          <p:cNvPicPr>
            <a:picLocks noChangeAspect="1"/>
          </p:cNvPicPr>
          <p:nvPr>
            <p:ph idx="1"/>
          </p:nvPr>
        </p:nvPicPr>
        <p:blipFill>
          <a:blip r:embed="rId1"/>
          <a:stretch>
            <a:fillRect/>
          </a:stretch>
        </p:blipFill>
        <p:spPr>
          <a:xfrm>
            <a:off x="838200" y="1860550"/>
            <a:ext cx="10515600" cy="42805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838200" y="1908175"/>
            <a:ext cx="10515600" cy="418528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Customer email analysis</a:t>
            </a:r>
            <a:endParaRPr lang="en-US"/>
          </a:p>
        </p:txBody>
      </p:sp>
      <p:pic>
        <p:nvPicPr>
          <p:cNvPr id="4" name="Content Placeholder 3"/>
          <p:cNvPicPr>
            <a:picLocks noChangeAspect="1"/>
          </p:cNvPicPr>
          <p:nvPr>
            <p:ph idx="1"/>
          </p:nvPr>
        </p:nvPicPr>
        <p:blipFill>
          <a:blip r:embed="rId1"/>
          <a:stretch>
            <a:fillRect/>
          </a:stretch>
        </p:blipFill>
        <p:spPr>
          <a:xfrm>
            <a:off x="3180715" y="2496185"/>
            <a:ext cx="5829300" cy="30099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6" name="Shape 566"/>
        <p:cNvGrpSpPr/>
        <p:nvPr/>
      </p:nvGrpSpPr>
      <p:grpSpPr>
        <a:xfrm>
          <a:off x="0" y="0"/>
          <a:ext cx="0" cy="0"/>
          <a:chOff x="0" y="0"/>
          <a:chExt cx="0" cy="0"/>
        </a:xfrm>
      </p:grpSpPr>
      <p:sp>
        <p:nvSpPr>
          <p:cNvPr id="567" name="Google Shape;567;p77"/>
          <p:cNvSpPr txBox="1"/>
          <p:nvPr>
            <p:ph type="title"/>
          </p:nvPr>
        </p:nvSpPr>
        <p:spPr>
          <a:xfrm>
            <a:off x="628651" y="273844"/>
            <a:ext cx="7886800" cy="994400"/>
          </a:xfrm>
          <a:prstGeom prst="rect">
            <a:avLst/>
          </a:prstGeom>
          <a:noFill/>
          <a:ln>
            <a:noFill/>
          </a:ln>
        </p:spPr>
        <p:txBody>
          <a:bodyPr spcFirstLastPara="1" wrap="square" lIns="91433" tIns="45700" rIns="91433" bIns="45700"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US" altLang="en-GB"/>
              <a:t>Processors </a:t>
            </a:r>
            <a:r>
              <a:rPr lang="en-GB"/>
              <a:t>with Neural Engine</a:t>
            </a:r>
            <a:endParaRPr lang="en-GB"/>
          </a:p>
        </p:txBody>
      </p:sp>
      <p:pic>
        <p:nvPicPr>
          <p:cNvPr id="568" name="Google Shape;568;p77" descr="google-whitechapel-GS101-chipset-everything-you-need-to-know"/>
          <p:cNvPicPr preferRelativeResize="0"/>
          <p:nvPr/>
        </p:nvPicPr>
        <p:blipFill rotWithShape="1">
          <a:blip r:embed="rId1"/>
          <a:srcRect/>
          <a:stretch>
            <a:fillRect/>
          </a:stretch>
        </p:blipFill>
        <p:spPr>
          <a:xfrm>
            <a:off x="1015999" y="1905000"/>
            <a:ext cx="4682837" cy="3121892"/>
          </a:xfrm>
          <a:prstGeom prst="rect">
            <a:avLst/>
          </a:prstGeom>
          <a:noFill/>
          <a:ln>
            <a:noFill/>
          </a:ln>
        </p:spPr>
      </p:pic>
      <p:pic>
        <p:nvPicPr>
          <p:cNvPr id="569" name="Google Shape;569;p77"/>
          <p:cNvPicPr preferRelativeResize="0"/>
          <p:nvPr/>
        </p:nvPicPr>
        <p:blipFill rotWithShape="1">
          <a:blip r:embed="rId2"/>
          <a:srcRect/>
          <a:stretch>
            <a:fillRect/>
          </a:stretch>
        </p:blipFill>
        <p:spPr>
          <a:xfrm>
            <a:off x="6807200" y="1905000"/>
            <a:ext cx="3302000" cy="3121892"/>
          </a:xfrm>
          <a:prstGeom prst="rect">
            <a:avLst/>
          </a:prstGeom>
          <a:noFill/>
          <a:ln>
            <a:noFill/>
          </a:ln>
        </p:spPr>
      </p:pic>
      <p:sp>
        <p:nvSpPr>
          <p:cNvPr id="570" name="Google Shape;570;p77"/>
          <p:cNvSpPr txBox="1"/>
          <p:nvPr>
            <p:ph type="sldNum" idx="12"/>
          </p:nvPr>
        </p:nvSpPr>
        <p:spPr>
          <a:xfrm>
            <a:off x="6457951" y="4767263"/>
            <a:ext cx="2057600" cy="274000"/>
          </a:xfrm>
          <a:prstGeom prst="rect">
            <a:avLst/>
          </a:prstGeom>
          <a:noFill/>
          <a:ln>
            <a:noFill/>
          </a:ln>
        </p:spPr>
        <p:txBody>
          <a:bodyPr spcFirstLastPara="1" wrap="square" lIns="91433" tIns="45700" rIns="91433" bIns="45700" anchor="ctr" anchorCtr="0">
            <a:normAutofit fontScale="70000"/>
          </a:bodyPr>
          <a:lstStyle/>
          <a:p>
            <a:pPr marL="0" lvl="0" indent="0" algn="r" rtl="0">
              <a:spcBef>
                <a:spcPts val="0"/>
              </a:spcBef>
              <a:spcAft>
                <a:spcPts val="0"/>
              </a:spcAft>
              <a:buClr>
                <a:srgbClr val="000000"/>
              </a:buClr>
              <a:buFont typeface="Arial" panose="020B0604020202020204"/>
              <a:buNone/>
            </a:pPr>
            <a:fld id="{00000000-1234-1234-1234-123412341234}" type="slidenum">
              <a:rPr lang="en-GB" sz="1600"/>
            </a:fld>
            <a:endParaRPr lang="en-GB" sz="1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Detailed look at email routing prompt</a:t>
            </a:r>
            <a:endParaRPr lang="en-US"/>
          </a:p>
        </p:txBody>
      </p:sp>
      <p:pic>
        <p:nvPicPr>
          <p:cNvPr id="4" name="Content Placeholder 3"/>
          <p:cNvPicPr>
            <a:picLocks noChangeAspect="1"/>
          </p:cNvPicPr>
          <p:nvPr>
            <p:ph idx="1"/>
          </p:nvPr>
        </p:nvPicPr>
        <p:blipFill>
          <a:blip r:embed="rId1"/>
          <a:stretch>
            <a:fillRect/>
          </a:stretch>
        </p:blipFill>
        <p:spPr>
          <a:xfrm>
            <a:off x="986155" y="1913255"/>
            <a:ext cx="10218420" cy="41757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Dashboard to track customer sentiment over time</a:t>
            </a:r>
            <a:endParaRPr lang="en-US"/>
          </a:p>
        </p:txBody>
      </p:sp>
      <p:pic>
        <p:nvPicPr>
          <p:cNvPr id="4" name="Content Placeholder 3"/>
          <p:cNvPicPr>
            <a:picLocks noChangeAspect="1"/>
          </p:cNvPicPr>
          <p:nvPr>
            <p:ph idx="1"/>
          </p:nvPr>
        </p:nvPicPr>
        <p:blipFill>
          <a:blip r:embed="rId1"/>
          <a:stretch>
            <a:fillRect/>
          </a:stretch>
        </p:blipFill>
        <p:spPr>
          <a:xfrm>
            <a:off x="838200" y="2309495"/>
            <a:ext cx="10515600" cy="3383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use cases &amp; tasks</a:t>
            </a:r>
            <a:endParaRPr lang="en-US"/>
          </a:p>
        </p:txBody>
      </p:sp>
      <p:pic>
        <p:nvPicPr>
          <p:cNvPr id="4" name="Content Placeholder 3"/>
          <p:cNvPicPr>
            <a:picLocks noChangeAspect="1"/>
          </p:cNvPicPr>
          <p:nvPr>
            <p:ph idx="1"/>
          </p:nvPr>
        </p:nvPicPr>
        <p:blipFill>
          <a:blip r:embed="rId1"/>
          <a:stretch>
            <a:fillRect/>
          </a:stretch>
        </p:blipFill>
        <p:spPr>
          <a:xfrm>
            <a:off x="4859020" y="1825625"/>
            <a:ext cx="247269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as reasoning engine</a:t>
            </a:r>
            <a:endParaRPr lang="en-US"/>
          </a:p>
        </p:txBody>
      </p:sp>
      <p:sp>
        <p:nvSpPr>
          <p:cNvPr id="3" name="Content Placeholder 2"/>
          <p:cNvSpPr>
            <a:spLocks noGrp="1"/>
          </p:cNvSpPr>
          <p:nvPr>
            <p:ph idx="1"/>
          </p:nvPr>
        </p:nvSpPr>
        <p:spPr/>
        <p:txBody>
          <a:bodyPr/>
          <a:p>
            <a:r>
              <a:rPr lang="en-US"/>
              <a:t>LLMs have a lot of general knowledge, but they don’t know everything</a:t>
            </a:r>
            <a:endParaRPr lang="en-US"/>
          </a:p>
          <a:p>
            <a:r>
              <a:rPr lang="en-US"/>
              <a:t>By providing relevant context in the prompt, we ask an LLM to read a piece of text, then process it to get an answer</a:t>
            </a:r>
            <a:endParaRPr lang="en-US"/>
          </a:p>
          <a:p>
            <a:r>
              <a:rPr lang="en-US"/>
              <a:t>We’re using it as a reasoning engine to process information, rather than using it as a source of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What LLMs can and cannot do</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What LLMs can and cannot do</a:t>
            </a:r>
            <a:endParaRPr lang="en-US"/>
          </a:p>
        </p:txBody>
      </p:sp>
      <p:sp>
        <p:nvSpPr>
          <p:cNvPr id="3" name="Content Placeholder 2"/>
          <p:cNvSpPr>
            <a:spLocks noGrp="1"/>
          </p:cNvSpPr>
          <p:nvPr>
            <p:ph idx="1"/>
          </p:nvPr>
        </p:nvSpPr>
        <p:spPr/>
        <p:txBody>
          <a:bodyPr/>
          <a:p>
            <a:r>
              <a:rPr lang="en-US"/>
              <a:t>What prompting an LLM can do</a:t>
            </a:r>
            <a:endParaRPr lang="en-US"/>
          </a:p>
          <a:p>
            <a:pPr lvl="1"/>
            <a:r>
              <a:rPr lang="en-US"/>
              <a:t>Can a fresh college graduate follow the </a:t>
            </a:r>
            <a:r>
              <a:rPr lang="en-US" b="1"/>
              <a:t>instructions</a:t>
            </a:r>
            <a:r>
              <a:rPr lang="en-US"/>
              <a:t> to complete the task?</a:t>
            </a:r>
            <a:endParaRPr lang="en-US"/>
          </a:p>
          <a:p>
            <a:pPr lvl="2"/>
            <a:r>
              <a:rPr lang="en-US"/>
              <a:t>Determine if an email is a complaint?</a:t>
            </a:r>
            <a:endParaRPr lang="en-US"/>
          </a:p>
          <a:p>
            <a:pPr lvl="2"/>
            <a:r>
              <a:rPr lang="en-US"/>
              <a:t>Determine if a review is positive or negative?</a:t>
            </a:r>
            <a:endParaRPr lang="en-US"/>
          </a:p>
        </p:txBody>
      </p:sp>
      <p:pic>
        <p:nvPicPr>
          <p:cNvPr id="4" name="Picture 3"/>
          <p:cNvPicPr>
            <a:picLocks noChangeAspect="1"/>
          </p:cNvPicPr>
          <p:nvPr/>
        </p:nvPicPr>
        <p:blipFill>
          <a:blip r:embed="rId1"/>
          <a:stretch>
            <a:fillRect/>
          </a:stretch>
        </p:blipFill>
        <p:spPr>
          <a:xfrm>
            <a:off x="965200" y="4024630"/>
            <a:ext cx="4401185" cy="2833370"/>
          </a:xfrm>
          <a:prstGeom prst="rect">
            <a:avLst/>
          </a:prstGeom>
        </p:spPr>
      </p:pic>
      <p:pic>
        <p:nvPicPr>
          <p:cNvPr id="5" name="Picture 4"/>
          <p:cNvPicPr>
            <a:picLocks noChangeAspect="1"/>
          </p:cNvPicPr>
          <p:nvPr/>
        </p:nvPicPr>
        <p:blipFill>
          <a:blip r:embed="rId2"/>
          <a:stretch>
            <a:fillRect/>
          </a:stretch>
        </p:blipFill>
        <p:spPr>
          <a:xfrm>
            <a:off x="6461125" y="4023995"/>
            <a:ext cx="3961130" cy="2834005"/>
          </a:xfrm>
          <a:prstGeom prst="rect">
            <a:avLst/>
          </a:prstGeom>
        </p:spPr>
      </p:pic>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LLMs are Good vs Bad at</a:t>
            </a:r>
            <a:endParaRPr lang="en-US"/>
          </a:p>
        </p:txBody>
      </p:sp>
      <p:sp>
        <p:nvSpPr>
          <p:cNvPr id="4" name="Text Placeholder 3"/>
          <p:cNvSpPr>
            <a:spLocks noGrp="1"/>
          </p:cNvSpPr>
          <p:nvPr>
            <p:ph type="body" idx="1"/>
          </p:nvPr>
        </p:nvSpPr>
        <p:spPr/>
        <p:txBody>
          <a:bodyPr/>
          <a:p>
            <a:r>
              <a:rPr lang="en-US"/>
              <a:t>LLMs are good at </a:t>
            </a:r>
            <a:endParaRPr lang="en-US"/>
          </a:p>
        </p:txBody>
      </p:sp>
      <p:sp>
        <p:nvSpPr>
          <p:cNvPr id="5" name="Content Placeholder 4"/>
          <p:cNvSpPr>
            <a:spLocks noGrp="1"/>
          </p:cNvSpPr>
          <p:nvPr>
            <p:ph sz="half" idx="2"/>
          </p:nvPr>
        </p:nvSpPr>
        <p:spPr/>
        <p:txBody>
          <a:bodyPr>
            <a:noAutofit/>
          </a:bodyPr>
          <a:p>
            <a:r>
              <a:rPr lang="en-US" sz="1600"/>
              <a:t>Language translation</a:t>
            </a:r>
            <a:endParaRPr lang="en-US" sz="1600"/>
          </a:p>
          <a:p>
            <a:r>
              <a:rPr lang="en-US" sz="1600"/>
              <a:t>Content summarization</a:t>
            </a:r>
            <a:endParaRPr lang="en-US" sz="1600"/>
          </a:p>
          <a:p>
            <a:r>
              <a:rPr lang="en-US" sz="1600"/>
              <a:t>Content generation</a:t>
            </a:r>
            <a:endParaRPr lang="en-US" sz="1600"/>
          </a:p>
          <a:p>
            <a:r>
              <a:rPr lang="en-US" sz="1600"/>
              <a:t>Writing support</a:t>
            </a:r>
            <a:endParaRPr lang="en-US" sz="1600"/>
          </a:p>
          <a:p>
            <a:r>
              <a:rPr lang="en-US" sz="1600"/>
              <a:t>Question answering</a:t>
            </a:r>
            <a:endParaRPr lang="en-US" sz="1600"/>
          </a:p>
          <a:p>
            <a:r>
              <a:rPr lang="en-US" sz="1600"/>
              <a:t>Correcting spelling and grammar</a:t>
            </a:r>
            <a:endParaRPr lang="en-US" sz="1600"/>
          </a:p>
          <a:p>
            <a:r>
              <a:rPr lang="en-US" sz="1600"/>
              <a:t>Programming support</a:t>
            </a:r>
            <a:endParaRPr lang="en-US" sz="1600"/>
          </a:p>
          <a:p>
            <a:r>
              <a:rPr lang="en-US" sz="1600"/>
              <a:t>Classification (spam detection)</a:t>
            </a:r>
            <a:endParaRPr lang="en-US" sz="1600"/>
          </a:p>
          <a:p>
            <a:r>
              <a:rPr lang="en-US" sz="1600"/>
              <a:t>Simplifying complex content</a:t>
            </a:r>
            <a:endParaRPr lang="en-US" sz="1600"/>
          </a:p>
          <a:p>
            <a:r>
              <a:rPr lang="en-US" sz="1600"/>
              <a:t>Stylized writing </a:t>
            </a:r>
            <a:endParaRPr lang="en-US" sz="1600"/>
          </a:p>
          <a:p>
            <a:r>
              <a:rPr lang="en-US" sz="1600"/>
              <a:t>Sentiment analysis</a:t>
            </a:r>
            <a:endParaRPr lang="en-US" sz="1600"/>
          </a:p>
        </p:txBody>
      </p:sp>
      <p:sp>
        <p:nvSpPr>
          <p:cNvPr id="6" name="Text Placeholder 5"/>
          <p:cNvSpPr>
            <a:spLocks noGrp="1"/>
          </p:cNvSpPr>
          <p:nvPr>
            <p:ph type="body" sz="quarter" idx="3"/>
          </p:nvPr>
        </p:nvSpPr>
        <p:spPr/>
        <p:txBody>
          <a:bodyPr/>
          <a:p>
            <a:r>
              <a:rPr lang="en-US"/>
              <a:t>LLMs are bad at </a:t>
            </a:r>
            <a:endParaRPr lang="en-US"/>
          </a:p>
        </p:txBody>
      </p:sp>
      <p:sp>
        <p:nvSpPr>
          <p:cNvPr id="7" name="Content Placeholder 6"/>
          <p:cNvSpPr>
            <a:spLocks noGrp="1"/>
          </p:cNvSpPr>
          <p:nvPr>
            <p:ph sz="quarter" idx="4"/>
          </p:nvPr>
        </p:nvSpPr>
        <p:spPr/>
        <p:txBody>
          <a:bodyPr>
            <a:noAutofit/>
          </a:bodyPr>
          <a:p>
            <a:r>
              <a:rPr lang="en-US" sz="1600"/>
              <a:t>Current events</a:t>
            </a:r>
            <a:endParaRPr lang="en-US" sz="1600"/>
          </a:p>
          <a:p>
            <a:r>
              <a:rPr lang="en-US" sz="1600"/>
              <a:t>Common sense</a:t>
            </a:r>
            <a:endParaRPr lang="en-US" sz="1600"/>
          </a:p>
          <a:p>
            <a:r>
              <a:rPr lang="en-US" sz="1600"/>
              <a:t>Math/counting</a:t>
            </a:r>
            <a:endParaRPr lang="en-US" sz="1600"/>
          </a:p>
          <a:p>
            <a:r>
              <a:rPr lang="en-US" sz="1600"/>
              <a:t>Handling uncommon scenarios</a:t>
            </a:r>
            <a:endParaRPr lang="en-US" sz="1600"/>
          </a:p>
          <a:p>
            <a:r>
              <a:rPr lang="en-US" sz="1600"/>
              <a:t>Consistency</a:t>
            </a:r>
            <a:endParaRPr lang="en-US" sz="1600"/>
          </a:p>
          <a:p>
            <a:r>
              <a:rPr lang="en-US" sz="1600"/>
              <a:t>High-level strategy</a:t>
            </a:r>
            <a:endParaRPr lang="en-US" sz="1600"/>
          </a:p>
          <a:p>
            <a:r>
              <a:rPr lang="en-US" sz="1600"/>
              <a:t>Being factual 100% of the time</a:t>
            </a:r>
            <a:endParaRPr lang="en-US" sz="1600"/>
          </a:p>
          <a:p>
            <a:r>
              <a:rPr lang="en-US" sz="1600"/>
              <a:t>Reasoning &amp; logic</a:t>
            </a:r>
            <a:endParaRPr lang="en-US" sz="1600"/>
          </a:p>
          <a:p>
            <a:r>
              <a:rPr lang="en-US" sz="1600"/>
              <a:t>Emotional intelligence</a:t>
            </a:r>
            <a:endParaRPr lang="en-US" sz="1600"/>
          </a:p>
          <a:p>
            <a:r>
              <a:rPr lang="en-US" sz="1600"/>
              <a:t>Representing minorities</a:t>
            </a:r>
            <a:endParaRPr lang="en-US" sz="1600"/>
          </a:p>
          <a:p>
            <a:r>
              <a:rPr lang="en-US" sz="1600"/>
              <a:t>Extended recall/memory</a:t>
            </a:r>
            <a:endParaRPr lang="en-US" sz="1600"/>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Knowledge cut-offs in LLMs</a:t>
            </a:r>
            <a:endParaRPr lang="en-US"/>
          </a:p>
        </p:txBody>
      </p:sp>
      <p:pic>
        <p:nvPicPr>
          <p:cNvPr id="4" name="Content Placeholder 3"/>
          <p:cNvPicPr>
            <a:picLocks noChangeAspect="1"/>
          </p:cNvPicPr>
          <p:nvPr>
            <p:ph idx="1"/>
          </p:nvPr>
        </p:nvPicPr>
        <p:blipFill>
          <a:blip r:embed="rId1"/>
          <a:stretch>
            <a:fillRect/>
          </a:stretch>
        </p:blipFill>
        <p:spPr>
          <a:xfrm>
            <a:off x="838200" y="2400300"/>
            <a:ext cx="10515600" cy="320103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Knowledge cutoffs</a:t>
            </a:r>
            <a:endParaRPr lang="en-US"/>
          </a:p>
        </p:txBody>
      </p:sp>
      <p:sp>
        <p:nvSpPr>
          <p:cNvPr id="3" name="Content Placeholder 2"/>
          <p:cNvSpPr>
            <a:spLocks noGrp="1"/>
          </p:cNvSpPr>
          <p:nvPr>
            <p:ph idx="1"/>
          </p:nvPr>
        </p:nvSpPr>
        <p:spPr/>
        <p:txBody>
          <a:bodyPr/>
          <a:p>
            <a:r>
              <a:rPr lang="en-US"/>
              <a:t>An LLM’s knowledge of the world is frozen at the time of its training</a:t>
            </a:r>
            <a:endParaRPr lang="en-US"/>
          </a:p>
          <a:p>
            <a:r>
              <a:rPr lang="en-US"/>
              <a:t>A model trained on data scraped from internet in January 2022 has no information about more recent events</a:t>
            </a:r>
            <a:endParaRPr lang="en-US"/>
          </a:p>
        </p:txBody>
      </p:sp>
      <p:pic>
        <p:nvPicPr>
          <p:cNvPr id="4" name="Picture 3"/>
          <p:cNvPicPr>
            <a:picLocks noChangeAspect="1"/>
          </p:cNvPicPr>
          <p:nvPr/>
        </p:nvPicPr>
        <p:blipFill>
          <a:blip r:embed="rId1"/>
          <a:stretch>
            <a:fillRect/>
          </a:stretch>
        </p:blipFill>
        <p:spPr>
          <a:xfrm>
            <a:off x="3434080" y="3363595"/>
            <a:ext cx="5153025" cy="29241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159635"/>
            <a:ext cx="10515600" cy="36830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Gen AI Tools for end users (ChatGPT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4" name="Picture 3"/>
          <p:cNvPicPr>
            <a:picLocks noChangeAspect="1"/>
          </p:cNvPicPr>
          <p:nvPr/>
        </p:nvPicPr>
        <p:blipFill>
          <a:blip r:embed="rId1"/>
          <a:stretch>
            <a:fillRect/>
          </a:stretch>
        </p:blipFill>
        <p:spPr>
          <a:xfrm>
            <a:off x="1134745" y="1691005"/>
            <a:ext cx="8627110" cy="440436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275205"/>
            <a:ext cx="10515600" cy="3451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for reasoning</a:t>
            </a:r>
            <a:endParaRPr lang="en-US"/>
          </a:p>
        </p:txBody>
      </p:sp>
      <p:pic>
        <p:nvPicPr>
          <p:cNvPr id="4" name="Content Placeholder 3"/>
          <p:cNvPicPr>
            <a:picLocks noChangeAspect="1"/>
          </p:cNvPicPr>
          <p:nvPr>
            <p:ph idx="1"/>
          </p:nvPr>
        </p:nvPicPr>
        <p:blipFill>
          <a:blip r:embed="rId1"/>
          <a:stretch>
            <a:fillRect/>
          </a:stretch>
        </p:blipFill>
        <p:spPr>
          <a:xfrm>
            <a:off x="1191895" y="1825625"/>
            <a:ext cx="9807575" cy="4351655"/>
          </a:xfrm>
          <a:prstGeom prst="rect">
            <a:avLst/>
          </a:prstGeom>
        </p:spPr>
      </p:pic>
      <p:sp>
        <p:nvSpPr>
          <p:cNvPr id="3" name="Text Box 2"/>
          <p:cNvSpPr txBox="1"/>
          <p:nvPr/>
        </p:nvSpPr>
        <p:spPr>
          <a:xfrm>
            <a:off x="7135495" y="1379220"/>
            <a:ext cx="4083050" cy="645160"/>
          </a:xfrm>
          <a:prstGeom prst="rect">
            <a:avLst/>
          </a:prstGeom>
          <a:noFill/>
        </p:spPr>
        <p:txBody>
          <a:bodyPr wrap="square" rtlCol="0" anchor="t">
            <a:spAutoFit/>
          </a:bodyPr>
          <a:p>
            <a:r>
              <a:rPr lang="en-US">
                <a:sym typeface="+mn-ea"/>
              </a:rPr>
              <a:t>LLM in general are bad in calculations, that is why agents are used to help.  </a:t>
            </a:r>
            <a:endParaRPr lang="en-US">
              <a:sym typeface="+mn-ea"/>
            </a:endParaRPr>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Agents	</a:t>
            </a:r>
            <a:endParaRPr lang="en-US"/>
          </a:p>
        </p:txBody>
      </p:sp>
      <p:sp>
        <p:nvSpPr>
          <p:cNvPr id="3" name="Content Placeholder 2"/>
          <p:cNvSpPr>
            <a:spLocks noGrp="1"/>
          </p:cNvSpPr>
          <p:nvPr>
            <p:ph idx="1"/>
          </p:nvPr>
        </p:nvSpPr>
        <p:spPr/>
        <p:txBody>
          <a:bodyPr/>
          <a:p>
            <a:r>
              <a:rPr lang="en-US"/>
              <a:t> Use LLM to choose and carry out complex sequences of actions</a:t>
            </a:r>
            <a:endParaRPr lang="en-US"/>
          </a:p>
          <a:p>
            <a:r>
              <a:rPr lang="en-US"/>
              <a:t>Cutting edge area of AI research</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1301750" y="3036570"/>
            <a:ext cx="9944100" cy="336613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p:txBody>
      </p:sp>
      <p:pic>
        <p:nvPicPr>
          <p:cNvPr id="4" name="Picture 3"/>
          <p:cNvPicPr>
            <a:picLocks noChangeAspect="1"/>
          </p:cNvPicPr>
          <p:nvPr/>
        </p:nvPicPr>
        <p:blipFill>
          <a:blip r:embed="rId1"/>
          <a:stretch>
            <a:fillRect/>
          </a:stretch>
        </p:blipFill>
        <p:spPr>
          <a:xfrm>
            <a:off x="1822450" y="2976880"/>
            <a:ext cx="7886700" cy="37623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a:p>
            <a:r>
              <a:rPr lang="en-US"/>
              <a:t>Some LLMs have longer context limits – up to 100,000 words</a:t>
            </a:r>
            <a:endParaRPr lang="en-US"/>
          </a:p>
          <a:p>
            <a:r>
              <a:rPr lang="en-US"/>
              <a:t>An LLM’s context length is the limit on the total input+output size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0"/>
            <a:ext cx="5170170" cy="2580005"/>
          </a:xfrm>
          <a:prstGeom prst="rect">
            <a:avLst/>
          </a:prstGeom>
          <a:noFill/>
          <a:ln w="9525">
            <a:noFill/>
          </a:ln>
        </p:spPr>
      </p:pic>
      <p:pic>
        <p:nvPicPr>
          <p:cNvPr id="121" name="Picture 120"/>
          <p:cNvPicPr/>
          <p:nvPr/>
        </p:nvPicPr>
        <p:blipFill>
          <a:blip r:embed="rId2"/>
          <a:stretch>
            <a:fillRect/>
          </a:stretch>
        </p:blipFill>
        <p:spPr>
          <a:xfrm>
            <a:off x="2470150" y="2580005"/>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2722880" y="1825625"/>
            <a:ext cx="6745605"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11345</Words>
  <Application>WPS Presentation</Application>
  <PresentationFormat>Widescreen</PresentationFormat>
  <Paragraphs>577</Paragraphs>
  <Slides>85</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98" baseType="lpstr">
      <vt:lpstr>Arial</vt:lpstr>
      <vt:lpstr>SimSun</vt:lpstr>
      <vt:lpstr>Wingdings</vt:lpstr>
      <vt:lpstr>Calibri</vt:lpstr>
      <vt:lpstr>Arial</vt:lpstr>
      <vt:lpstr>Calibri Light</vt:lpstr>
      <vt:lpstr>Microsoft YaHei</vt:lpstr>
      <vt:lpstr>Arial Unicode MS</vt:lpstr>
      <vt:lpstr>Aldhabi</vt:lpstr>
      <vt:lpstr>Times New Roman</vt:lpstr>
      <vt:lpstr>Calibri</vt:lpstr>
      <vt:lpstr>Office Theme</vt:lpstr>
      <vt:lpstr>Paint.Picture</vt:lpstr>
      <vt:lpstr>Generative AI</vt:lpstr>
      <vt:lpstr>Copyright Notice</vt:lpstr>
      <vt:lpstr>Introduction to Gen AI</vt:lpstr>
      <vt:lpstr>What is AI? </vt:lpstr>
      <vt:lpstr>What is generative AI?</vt:lpstr>
      <vt:lpstr>Gen AI Tools for end users (mobile App)</vt:lpstr>
      <vt:lpstr>Processors with Neural Engine</vt:lpstr>
      <vt:lpstr>Gen AI Tools for end users (ChatGPT Web App)</vt:lpstr>
      <vt:lpstr>Gen AI Tools for end users (Copilot Web App)</vt:lpstr>
      <vt:lpstr>Gen AI Tools for end users (Copilot Web App)</vt:lpstr>
      <vt:lpstr>Gen AI Tools for end users (Gemini Web App)</vt:lpstr>
      <vt:lpstr>Generative AI is also a developer tool</vt:lpstr>
      <vt:lpstr>How generative AI works</vt:lpstr>
      <vt:lpstr>Supervised learning (labeling things)</vt:lpstr>
      <vt:lpstr>Supervised learning (labeling things)</vt:lpstr>
      <vt:lpstr>How LLMs work?</vt:lpstr>
      <vt:lpstr>The Language Model </vt:lpstr>
      <vt:lpstr>2010-2020: Large scale supervised learning</vt:lpstr>
      <vt:lpstr>Large Language Models (LLMs) </vt:lpstr>
      <vt:lpstr>Generating text using Base LLM</vt:lpstr>
      <vt:lpstr>Prompts and completions</vt:lpstr>
      <vt:lpstr>How LLMs work? </vt:lpstr>
      <vt:lpstr>Multi-task, instruction fine-tuning</vt:lpstr>
      <vt:lpstr>T5 LLM model used for several tasks </vt:lpstr>
      <vt:lpstr>Types of LLMs </vt:lpstr>
      <vt:lpstr>Types of LLMs </vt:lpstr>
      <vt:lpstr>Helpful, Honest, Harmless: HHH </vt:lpstr>
      <vt:lpstr>Reinforcement learning (RL)</vt:lpstr>
      <vt:lpstr>Reinforcement learning: Tic-Tac-Toe</vt:lpstr>
      <vt:lpstr>Reinforcement learning: fine-tune LLMs </vt:lpstr>
      <vt:lpstr>How do chat systems learn to follow instructions?</vt:lpstr>
      <vt:lpstr>Collect human feedback</vt:lpstr>
      <vt:lpstr>Sample instructions for human labelers</vt:lpstr>
      <vt:lpstr>LLM size </vt:lpstr>
      <vt:lpstr>Model size</vt:lpstr>
      <vt:lpstr>LLM Size (Llama 2)</vt:lpstr>
      <vt:lpstr>LLM Size (Code Llama 2)</vt:lpstr>
      <vt:lpstr>Large Language Models</vt:lpstr>
      <vt:lpstr>The significance of scale: language understanding</vt:lpstr>
      <vt:lpstr>PowerPoint 演示文稿</vt:lpstr>
      <vt:lpstr>model size (# of parameters)</vt:lpstr>
      <vt:lpstr>model size (# of tokens)</vt:lpstr>
      <vt:lpstr>Model size vs. time</vt:lpstr>
      <vt:lpstr>Model size</vt:lpstr>
      <vt:lpstr>Training data domain </vt:lpstr>
      <vt:lpstr>Technical Factors in choosing a LLM</vt:lpstr>
      <vt:lpstr>Technical Factors in choosing a LLM</vt:lpstr>
      <vt:lpstr>Technical Factors in choosing a LLM</vt:lpstr>
      <vt:lpstr>Closed or open source?</vt:lpstr>
      <vt:lpstr>How to use LLM? What is Possible?! </vt:lpstr>
      <vt:lpstr>LLMs as a thought partner</vt:lpstr>
      <vt:lpstr>Writing partner </vt:lpstr>
      <vt:lpstr>Web search or using an LLM? </vt:lpstr>
      <vt:lpstr>Web search or using an LLM? </vt:lpstr>
      <vt:lpstr>Examples of tasks LLMs can carry out</vt:lpstr>
      <vt:lpstr>Web-based vs. software application use of LLMs</vt:lpstr>
      <vt:lpstr>Brainstorming product names</vt:lpstr>
      <vt:lpstr>Developing sales strategy</vt:lpstr>
      <vt:lpstr>Writing a press release</vt:lpstr>
      <vt:lpstr>Writing a press release – improved prompt</vt:lpstr>
      <vt:lpstr>Translation</vt:lpstr>
      <vt:lpstr>Translation: Pirate English</vt:lpstr>
      <vt:lpstr>Proofreading</vt:lpstr>
      <vt:lpstr>Summarizing an article</vt:lpstr>
      <vt:lpstr>Meeting Copliot recap in MS Teams  </vt:lpstr>
      <vt:lpstr>Summarizing call center conversations</vt:lpstr>
      <vt:lpstr>Summarizing conversations</vt:lpstr>
      <vt:lpstr>Summarizing call center conversations</vt:lpstr>
      <vt:lpstr>Customer email analysis</vt:lpstr>
      <vt:lpstr>Detailed look at email routing prompt</vt:lpstr>
      <vt:lpstr>Dashboard to track customer sentiment over time</vt:lpstr>
      <vt:lpstr>LLM use cases &amp; tasks</vt:lpstr>
      <vt:lpstr>LLM as reasoning engine</vt:lpstr>
      <vt:lpstr>What LLMs can and cannot do</vt:lpstr>
      <vt:lpstr>What LLMs can and cannot do</vt:lpstr>
      <vt:lpstr>What LLMs are Good vs Bad at</vt:lpstr>
      <vt:lpstr>Knowledge cut-offs in LLMs</vt:lpstr>
      <vt:lpstr>Knowledge cutoffs</vt:lpstr>
      <vt:lpstr>Making things up: Hallucinations</vt:lpstr>
      <vt:lpstr>Making things up: Hallucinations</vt:lpstr>
      <vt:lpstr>Tools for reasoning</vt:lpstr>
      <vt:lpstr>Agents	</vt:lpstr>
      <vt:lpstr>The input (and output) length is limited 	</vt:lpstr>
      <vt:lpstr>The input (and output) length is limited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PC</cp:lastModifiedBy>
  <cp:revision>234</cp:revision>
  <dcterms:created xsi:type="dcterms:W3CDTF">2024-07-10T06:40:00Z</dcterms:created>
  <dcterms:modified xsi:type="dcterms:W3CDTF">2024-10-21T06:32:44Z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0F3C56F5F6ED4D0192480AFA356E2D16_13</vt:lpwstr>
  </property>
  <property fmtid="{D5CDD505-2E9C-101B-9397-08002B2CF9AE}" pid="3" name="KSOProductBuildVer">
    <vt:lpwstr>1033-12.2.0.13472</vt:lpwstr>
  </property>
</Properties>
</file>